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348" r:id="rId3"/>
    <p:sldId id="341" r:id="rId4"/>
    <p:sldId id="343" r:id="rId5"/>
    <p:sldId id="362" r:id="rId6"/>
    <p:sldId id="345" r:id="rId7"/>
    <p:sldId id="274" r:id="rId8"/>
    <p:sldId id="291" r:id="rId9"/>
    <p:sldId id="352" r:id="rId10"/>
    <p:sldId id="353" r:id="rId11"/>
    <p:sldId id="331" r:id="rId12"/>
    <p:sldId id="354" r:id="rId13"/>
    <p:sldId id="293" r:id="rId14"/>
    <p:sldId id="363" r:id="rId15"/>
    <p:sldId id="356" r:id="rId16"/>
    <p:sldId id="359" r:id="rId17"/>
    <p:sldId id="360" r:id="rId18"/>
    <p:sldId id="364" r:id="rId19"/>
    <p:sldId id="357" r:id="rId20"/>
    <p:sldId id="332" r:id="rId21"/>
    <p:sldId id="365" r:id="rId22"/>
    <p:sldId id="355" r:id="rId23"/>
    <p:sldId id="289" r:id="rId24"/>
    <p:sldId id="308" r:id="rId25"/>
    <p:sldId id="290" r:id="rId26"/>
    <p:sldId id="349" r:id="rId27"/>
    <p:sldId id="361" r:id="rId28"/>
    <p:sldId id="350" r:id="rId29"/>
    <p:sldId id="351" r:id="rId30"/>
    <p:sldId id="346" r:id="rId31"/>
    <p:sldId id="285" r:id="rId32"/>
    <p:sldId id="347" r:id="rId33"/>
    <p:sldId id="320" r:id="rId34"/>
    <p:sldId id="366" r:id="rId35"/>
    <p:sldId id="367" r:id="rId36"/>
    <p:sldId id="301" r:id="rId37"/>
    <p:sldId id="302" r:id="rId38"/>
    <p:sldId id="303" r:id="rId39"/>
    <p:sldId id="327" r:id="rId40"/>
    <p:sldId id="358" r:id="rId41"/>
    <p:sldId id="368" r:id="rId42"/>
    <p:sldId id="316" r:id="rId43"/>
    <p:sldId id="328" r:id="rId44"/>
    <p:sldId id="333" r:id="rId45"/>
    <p:sldId id="321" r:id="rId46"/>
    <p:sldId id="322" r:id="rId47"/>
    <p:sldId id="369" r:id="rId48"/>
    <p:sldId id="342" r:id="rId49"/>
    <p:sldId id="323" r:id="rId50"/>
    <p:sldId id="334" r:id="rId51"/>
    <p:sldId id="335" r:id="rId52"/>
    <p:sldId id="336" r:id="rId53"/>
    <p:sldId id="264" r:id="rId54"/>
    <p:sldId id="266" r:id="rId55"/>
    <p:sldId id="265" r:id="rId56"/>
    <p:sldId id="307" r:id="rId57"/>
    <p:sldId id="297" r:id="rId58"/>
    <p:sldId id="271" r:id="rId59"/>
    <p:sldId id="337" r:id="rId60"/>
    <p:sldId id="338" r:id="rId61"/>
    <p:sldId id="339" r:id="rId62"/>
    <p:sldId id="371" r:id="rId63"/>
    <p:sldId id="370" r:id="rId64"/>
    <p:sldId id="309" r:id="rId65"/>
    <p:sldId id="34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29501" autoAdjust="0"/>
  </p:normalViewPr>
  <p:slideViewPr>
    <p:cSldViewPr>
      <p:cViewPr varScale="1">
        <p:scale>
          <a:sx n="33" d="100"/>
          <a:sy n="33" d="100"/>
        </p:scale>
        <p:origin x="3264"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1E292-109B-4E35-B6F4-A602D66C6DCF}" type="datetimeFigureOut">
              <a:rPr lang="en-US" smtClean="0"/>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8AB8A1-A83D-43DC-BD60-8D87C2F9BDF9}" type="slidenum">
              <a:rPr lang="en-US" smtClean="0"/>
              <a:t>‹#›</a:t>
            </a:fld>
            <a:endParaRPr lang="en-US"/>
          </a:p>
        </p:txBody>
      </p:sp>
    </p:spTree>
    <p:extLst>
      <p:ext uri="{BB962C8B-B14F-4D97-AF65-F5344CB8AC3E}">
        <p14:creationId xmlns:p14="http://schemas.microsoft.com/office/powerpoint/2010/main" val="385289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1</a:t>
            </a:fld>
            <a:endParaRPr lang="en-US"/>
          </a:p>
        </p:txBody>
      </p:sp>
    </p:spTree>
    <p:extLst>
      <p:ext uri="{BB962C8B-B14F-4D97-AF65-F5344CB8AC3E}">
        <p14:creationId xmlns:p14="http://schemas.microsoft.com/office/powerpoint/2010/main" val="205964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8AB8A1-A83D-43DC-BD60-8D87C2F9BDF9}" type="slidenum">
              <a:rPr lang="en-US" smtClean="0"/>
              <a:t>11</a:t>
            </a:fld>
            <a:endParaRPr lang="en-US"/>
          </a:p>
        </p:txBody>
      </p:sp>
    </p:spTree>
    <p:extLst>
      <p:ext uri="{BB962C8B-B14F-4D97-AF65-F5344CB8AC3E}">
        <p14:creationId xmlns:p14="http://schemas.microsoft.com/office/powerpoint/2010/main" val="309961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 me point out that when it comes to describing sheet maps we rarely use the 006 field because using the 007 provides the individual information pieces that we want to bring out, such as whether the map is colored or not.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Of the three points relating to the 006 field here, the one about computer file aspects for digital or online maps is the most important and I encourage you to supply an 006 in these cases. </a:t>
            </a:r>
          </a:p>
          <a:p>
            <a:endParaRPr lang="en-US" dirty="0" smtClean="0"/>
          </a:p>
          <a:p>
            <a:r>
              <a:rPr lang="en-US" sz="1200" kern="1200" dirty="0" smtClean="0">
                <a:solidFill>
                  <a:schemeClr val="tx1"/>
                </a:solidFill>
                <a:effectLst/>
                <a:latin typeface="+mn-lt"/>
                <a:ea typeface="+mn-ea"/>
                <a:cs typeface="+mn-cs"/>
              </a:rPr>
              <a:t>While the 007s for cartographic resources are considered an optional element I treat them as required. Why? Because it is a machine-readable set of codes and as we move forward into linked data environments there is a better chance than ever that these codes will be proactively used.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should also know that there is more than one 007 for cartographic resources. Over the years the Library of Congress developed separate 007s for the following cartographic types: maps, globes, and remote-sensing images. Be aware that, for instance, if you are describing a globe you need to use the 007 for globes and not the one for maps. Finally, another 007 can also apply to maps, the one for microforms.</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12</a:t>
            </a:fld>
            <a:endParaRPr lang="en-US"/>
          </a:p>
        </p:txBody>
      </p:sp>
    </p:spTree>
    <p:extLst>
      <p:ext uri="{BB962C8B-B14F-4D97-AF65-F5344CB8AC3E}">
        <p14:creationId xmlns:p14="http://schemas.microsoft.com/office/powerpoint/2010/main" val="217306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More often than not you will have two titles to choose from, located in different places. In addition you MIGHT even have a single title that can be read differently, in which case the alternate reading goes in a 246 variant title field.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kinds of titles are automatically NOT titles proper, such as parallel titles, and so they go into the 245$b as “other title information”. </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13</a:t>
            </a:fld>
            <a:endParaRPr lang="en-US"/>
          </a:p>
        </p:txBody>
      </p:sp>
    </p:spTree>
    <p:extLst>
      <p:ext uri="{BB962C8B-B14F-4D97-AF65-F5344CB8AC3E}">
        <p14:creationId xmlns:p14="http://schemas.microsoft.com/office/powerpoint/2010/main" val="153349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 scale appears as part of the words to the title DO include it as part the title proper, and then of course the actual scale will also appear in another field in the record. An example of this situation might be a title that says “Mexico 1:250,000”.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Portions of a title might appear in different physical locations on the sheet, maybe the start of the title appears in the upper left corner of the sheet and the last words appear in the upper right. When this occurs, DO pull them together to create a single title proper.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Sometimes a title contains wording that is ONLY about a topic − without saying “where” that topic is located, it is up to you to add the “place” title element. We do that using the 245$b as “other title information” AND we use square brackets around our supplied word or words. PLUS when you do this step you also include an “Other title information supplied by cataloger” 500 note.</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14</a:t>
            </a:fld>
            <a:endParaRPr lang="en-US"/>
          </a:p>
        </p:txBody>
      </p:sp>
    </p:spTree>
    <p:extLst>
      <p:ext uri="{BB962C8B-B14F-4D97-AF65-F5344CB8AC3E}">
        <p14:creationId xmlns:p14="http://schemas.microsoft.com/office/powerpoint/2010/main" val="3023100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one title with this map, “Africa”, see in the upper left above the map and outside the neat line.</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15</a:t>
            </a:fld>
            <a:endParaRPr lang="en-US"/>
          </a:p>
        </p:txBody>
      </p:sp>
    </p:spTree>
    <p:extLst>
      <p:ext uri="{BB962C8B-B14F-4D97-AF65-F5344CB8AC3E}">
        <p14:creationId xmlns:p14="http://schemas.microsoft.com/office/powerpoint/2010/main" val="843300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 you remember that I mentioned as part of the list of cataloging resources the manual called </a:t>
            </a:r>
            <a:r>
              <a:rPr lang="en-US" sz="1200" i="1" kern="1200" dirty="0" smtClean="0">
                <a:solidFill>
                  <a:schemeClr val="tx1"/>
                </a:solidFill>
                <a:effectLst/>
                <a:latin typeface="+mn-lt"/>
                <a:ea typeface="+mn-ea"/>
                <a:cs typeface="+mn-cs"/>
              </a:rPr>
              <a:t>Cartographic Materials</a:t>
            </a:r>
            <a:r>
              <a:rPr lang="en-US" sz="1200" kern="1200" dirty="0" smtClean="0">
                <a:solidFill>
                  <a:schemeClr val="tx1"/>
                </a:solidFill>
                <a:effectLst/>
                <a:latin typeface="+mn-lt"/>
                <a:ea typeface="+mn-ea"/>
                <a:cs typeface="+mn-cs"/>
              </a:rPr>
              <a:t>? In that manual, beginning on page 1-8 are the instructions for choosing a title proper. At the top of page 1-9 is a great illustration, shown here, of the possible different locations of where you can find a title. This illustration is followed by a step-by-step decision-making process for choosing the title proper. </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16</a:t>
            </a:fld>
            <a:endParaRPr lang="en-US"/>
          </a:p>
        </p:txBody>
      </p:sp>
    </p:spTree>
    <p:extLst>
      <p:ext uri="{BB962C8B-B14F-4D97-AF65-F5344CB8AC3E}">
        <p14:creationId xmlns:p14="http://schemas.microsoft.com/office/powerpoint/2010/main" val="338931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Choosing a title proper can be difficult either because there is more than one title to choose from or because a single title can be read differently, as noted in RDA 2.3.2.5.</a:t>
            </a:r>
          </a:p>
          <a:p>
            <a:endParaRPr lang="en-US" dirty="0" smtClean="0"/>
          </a:p>
          <a:p>
            <a:r>
              <a:rPr lang="en-US" sz="1200" kern="1200" dirty="0" smtClean="0">
                <a:solidFill>
                  <a:schemeClr val="tx1"/>
                </a:solidFill>
                <a:effectLst/>
                <a:latin typeface="+mn-lt"/>
                <a:ea typeface="+mn-ea"/>
                <a:cs typeface="+mn-cs"/>
              </a:rPr>
              <a:t>No matter which location the titles appear in, ALWAYS choose as your title proper the title that includes BOTH place and topic together, if present. </a:t>
            </a:r>
            <a:endParaRPr lang="en-US" dirty="0" smtClean="0"/>
          </a:p>
          <a:p>
            <a:endParaRPr lang="en-US" dirty="0" smtClean="0"/>
          </a:p>
          <a:p>
            <a:r>
              <a:rPr lang="en-US" sz="1200" kern="1200" dirty="0" smtClean="0">
                <a:solidFill>
                  <a:schemeClr val="tx1"/>
                </a:solidFill>
                <a:effectLst/>
                <a:latin typeface="+mn-lt"/>
                <a:ea typeface="+mn-ea"/>
                <a:cs typeface="+mn-cs"/>
              </a:rPr>
              <a:t>There are a couple of other decision points you can use to make a final choice, but in reality most often a comprehensive title – in other words a title that includes BOTH place and a topic – appears on a map’s panel or its cover. </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17</a:t>
            </a:fld>
            <a:endParaRPr lang="en-US"/>
          </a:p>
        </p:txBody>
      </p:sp>
    </p:spTree>
    <p:extLst>
      <p:ext uri="{BB962C8B-B14F-4D97-AF65-F5344CB8AC3E}">
        <p14:creationId xmlns:p14="http://schemas.microsoft.com/office/powerpoint/2010/main" val="1619851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Typography means things like lettering that is larger than other lettering or is printed with a different color, or might even be bolded or italicized for emphasis.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layout of a title means where it is located on the sheet itself, as we just saw in the illustration, and the preferred order of locations are: the title located within the neat line, the title shown on the recto, a panel or cover title, a title that appears on the verso of the sheet, and finally a title that is on an accompanying resource or container.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none of this makes sense to you then do this: </a:t>
            </a:r>
            <a:r>
              <a:rPr lang="en-US" sz="1200" b="1" kern="1200" dirty="0" smtClean="0">
                <a:solidFill>
                  <a:schemeClr val="tx1"/>
                </a:solidFill>
                <a:effectLst/>
                <a:latin typeface="+mn-lt"/>
                <a:ea typeface="+mn-ea"/>
                <a:cs typeface="+mn-cs"/>
              </a:rPr>
              <a:t>YOU</a:t>
            </a:r>
            <a:r>
              <a:rPr lang="en-US" sz="1200" kern="1200" dirty="0" smtClean="0">
                <a:solidFill>
                  <a:schemeClr val="tx1"/>
                </a:solidFill>
                <a:effectLst/>
                <a:latin typeface="+mn-lt"/>
                <a:ea typeface="+mn-ea"/>
                <a:cs typeface="+mn-cs"/>
              </a:rPr>
              <a:t> choose what you think is the correct title for the 245$a BUT make sure to also put the other title or other titles in a 246 field.</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18</a:t>
            </a:fld>
            <a:endParaRPr lang="en-US"/>
          </a:p>
        </p:txBody>
      </p:sp>
    </p:spTree>
    <p:extLst>
      <p:ext uri="{BB962C8B-B14F-4D97-AF65-F5344CB8AC3E}">
        <p14:creationId xmlns:p14="http://schemas.microsoft.com/office/powerpoint/2010/main" val="2262605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Hopefully you have spotted the two titles associated with this map. The most obvious is the panel title on the upper left. But also notice, in red letters, the title Port Townsend splashed across the face of the map. By the way, that red lettering and curvy style are typography elements.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Which title would you choose as the title proper? Remembering the “bottom line” of using the one with both place and topic OR choosing the most comprehensive one, I think you will agree that the panel title is the best choice, even though it lacks a topic.</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19</a:t>
            </a:fld>
            <a:endParaRPr lang="en-US"/>
          </a:p>
        </p:txBody>
      </p:sp>
    </p:spTree>
    <p:extLst>
      <p:ext uri="{BB962C8B-B14F-4D97-AF65-F5344CB8AC3E}">
        <p14:creationId xmlns:p14="http://schemas.microsoft.com/office/powerpoint/2010/main" val="2253923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contemporary maps most often the responsible party is a corporate body rather than a person. Don’t let that alarm you; even though we know it is a person or persons creating the map it’s just that they are usually not stated anywhere.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our country most maps are produced by (i.e., compiled, created,</a:t>
            </a:r>
            <a:r>
              <a:rPr lang="en-US" sz="1200" kern="1200" baseline="0" dirty="0" smtClean="0">
                <a:solidFill>
                  <a:schemeClr val="tx1"/>
                </a:solidFill>
                <a:effectLst/>
                <a:latin typeface="+mn-lt"/>
                <a:ea typeface="+mn-ea"/>
                <a:cs typeface="+mn-cs"/>
              </a:rPr>
              <a:t> published and/or distributed by)</a:t>
            </a:r>
            <a:r>
              <a:rPr lang="en-US" sz="1200" kern="1200" dirty="0" smtClean="0">
                <a:solidFill>
                  <a:schemeClr val="tx1"/>
                </a:solidFill>
                <a:effectLst/>
                <a:latin typeface="+mn-lt"/>
                <a:ea typeface="+mn-ea"/>
                <a:cs typeface="+mn-cs"/>
              </a:rPr>
              <a:t> government agencies such as the United States Geological Survey or the National Park Service. And then most of the rest are created and often published by a private company, and perhaps the two best known of these is Rand McNally and the National Geographic Society.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please note that many map publishers are also map creators, and because of this situation it is fine to consider such a body as the Creator in the 1XX field.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let me make you aware that if a corporate body appears on the map only in the form of a logo, for cartographic resources it is considered a “formal name” and that name is transcribed into 245$c.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20</a:t>
            </a:fld>
            <a:endParaRPr lang="en-US"/>
          </a:p>
        </p:txBody>
      </p:sp>
    </p:spTree>
    <p:extLst>
      <p:ext uri="{BB962C8B-B14F-4D97-AF65-F5344CB8AC3E}">
        <p14:creationId xmlns:p14="http://schemas.microsoft.com/office/powerpoint/2010/main" val="87370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8AB8A1-A83D-43DC-BD60-8D87C2F9BD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983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Naturally, there is an order of preference for statements of responsibility as noted in RDA 2.4.2.2. The third choice given here means that you can take a statement of responsibility from a different location outside the map itself, such as an accompanying text, which is common for geologic maps because they often have an accompanying explanatory</a:t>
            </a:r>
            <a:r>
              <a:rPr lang="en-US" sz="1200" kern="1200" baseline="0" dirty="0" smtClean="0">
                <a:solidFill>
                  <a:schemeClr val="tx1"/>
                </a:solidFill>
                <a:effectLst/>
                <a:latin typeface="+mn-lt"/>
                <a:ea typeface="+mn-ea"/>
                <a:cs typeface="+mn-cs"/>
              </a:rPr>
              <a:t> text</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21</a:t>
            </a:fld>
            <a:endParaRPr lang="en-US"/>
          </a:p>
        </p:txBody>
      </p:sp>
    </p:spTree>
    <p:extLst>
      <p:ext uri="{BB962C8B-B14F-4D97-AF65-F5344CB8AC3E}">
        <p14:creationId xmlns:p14="http://schemas.microsoft.com/office/powerpoint/2010/main" val="1019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most edition statements for maps are similar to other resources in terms of them being numbered such as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or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edition or dates such as 1955 or 2001 edition, there are some designations of edition that are different or emphasized more.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think it would be fair to say that the use of a “geographic coverage” edition statement is more common to maps than other resources, though not exclusively so.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of course, if a given edition statement includes a statement of responsibility for either a person or a body, this information must be recorded in the 250$b.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here is an important aspect that probably IS exclusive to cartographic resources – within any given map set or series any single sheet might be of a different edition than that of the other sheets involved. One possible reason is because when mapping especially large geographic areas such as that of a country it may take years to complete, and during that time urban areas change more rapidly and may be re-mapped again while other areas are not.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important aspect to be aware of for cartographic editions is revision-type statements. This is because you might see a term such as “preliminary” all by itself on a map without a date, and it is considered an edition type because it indicates that it came before a published first edition. Terms such as “revised” and “updated” most often are followed by a date – these edition statements help us decide which date goes in the call number as what we call a “date of situation”, which can be different than a date of publication.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summarize, be on the lookout for statements that designate an edition beyond just the simple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or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edition type – in the maps world a term such as “preliminary” has inherent meaning. </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22</a:t>
            </a:fld>
            <a:endParaRPr lang="en-US"/>
          </a:p>
        </p:txBody>
      </p:sp>
    </p:spTree>
    <p:extLst>
      <p:ext uri="{BB962C8B-B14F-4D97-AF65-F5344CB8AC3E}">
        <p14:creationId xmlns:p14="http://schemas.microsoft.com/office/powerpoint/2010/main" val="3138852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Basically, with the 260 all publication-related data appeared in a single field, but when the 264 was created the different types of publication-related information were broken out into their own separate fields, each of them being a 264. So, shown on this slide are the key aspects of using this field.</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23</a:t>
            </a:fld>
            <a:endParaRPr lang="en-US"/>
          </a:p>
        </p:txBody>
      </p:sp>
    </p:spTree>
    <p:extLst>
      <p:ext uri="{BB962C8B-B14F-4D97-AF65-F5344CB8AC3E}">
        <p14:creationId xmlns:p14="http://schemas.microsoft.com/office/powerpoint/2010/main" val="2163726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summarizes the meaning of the second indicator values I just mentioned. Please note that you will never find a copyright date for maps created by U.S. federal agencies, however, they do appear fairly often for private companies that publish maps. </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24</a:t>
            </a:fld>
            <a:endParaRPr lang="en-US"/>
          </a:p>
        </p:txBody>
      </p:sp>
    </p:spTree>
    <p:extLst>
      <p:ext uri="{BB962C8B-B14F-4D97-AF65-F5344CB8AC3E}">
        <p14:creationId xmlns:p14="http://schemas.microsoft.com/office/powerpoint/2010/main" val="1787823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you see here are publisher statements from a mix of both private companies and government agencies. The other thing to note is the liberal use of square brackets. Why is this?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reflects the typical situation with maps in which a key piece of information is not found on or with the resource BUT experienced map catalogers are aware of the universe of cartographic resources and are therefore confident in </a:t>
            </a:r>
            <a:r>
              <a:rPr lang="en-US" sz="1200" i="1" kern="1200" dirty="0" smtClean="0">
                <a:solidFill>
                  <a:schemeClr val="tx1"/>
                </a:solidFill>
                <a:effectLst/>
                <a:latin typeface="+mn-lt"/>
                <a:ea typeface="+mn-ea"/>
                <a:cs typeface="+mn-cs"/>
              </a:rPr>
              <a:t>supplying</a:t>
            </a:r>
            <a:r>
              <a:rPr lang="en-US" sz="1200" kern="1200" dirty="0" smtClean="0">
                <a:solidFill>
                  <a:schemeClr val="tx1"/>
                </a:solidFill>
                <a:effectLst/>
                <a:latin typeface="+mn-lt"/>
                <a:ea typeface="+mn-ea"/>
                <a:cs typeface="+mn-cs"/>
              </a:rPr>
              <a:t> something like a place of publication based on common sense or a known outside source.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for cartographic resources</a:t>
            </a:r>
            <a:r>
              <a:rPr lang="en-US" sz="1200" kern="1200" baseline="0" dirty="0" smtClean="0">
                <a:solidFill>
                  <a:schemeClr val="tx1"/>
                </a:solidFill>
                <a:effectLst/>
                <a:latin typeface="+mn-lt"/>
                <a:ea typeface="+mn-ea"/>
                <a:cs typeface="+mn-cs"/>
              </a:rPr>
              <a:t> cataloging, </a:t>
            </a:r>
            <a:r>
              <a:rPr lang="en-US" sz="1200" kern="1200" dirty="0" smtClean="0">
                <a:solidFill>
                  <a:schemeClr val="tx1"/>
                </a:solidFill>
                <a:effectLst/>
                <a:latin typeface="+mn-lt"/>
                <a:ea typeface="+mn-ea"/>
                <a:cs typeface="+mn-cs"/>
              </a:rPr>
              <a:t>when a date appears in square brackets it should also be justified through the use of a 500 note explaining the reason why it was chosen or where it came from. We do this because the chosen date often will also impact the date to be used in the call number, again which we call the date of situation.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25</a:t>
            </a:fld>
            <a:endParaRPr lang="en-US"/>
          </a:p>
        </p:txBody>
      </p:sp>
    </p:spTree>
    <p:extLst>
      <p:ext uri="{BB962C8B-B14F-4D97-AF65-F5344CB8AC3E}">
        <p14:creationId xmlns:p14="http://schemas.microsoft.com/office/powerpoint/2010/main" val="3099883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Remember that sometimes a single title can logically be read in a different way. For instance, based on typography, a real-life example is this: “General highway map of Clarke County, Georgia” and “Clarke County, Georgia general highway map”. One of these can appear as the title proper in the 245, but a good cataloger will then also include the other, no matter which one was chosen, in a 246 as a variant title. </a:t>
            </a:r>
            <a:r>
              <a:rPr lang="en-US" sz="1200" kern="1200" dirty="0" smtClean="0">
                <a:solidFill>
                  <a:schemeClr val="tx1"/>
                </a:solidFill>
                <a:effectLst/>
                <a:latin typeface="+mn-lt"/>
                <a:ea typeface="+mn-ea"/>
                <a:cs typeface="+mn-cs"/>
              </a:rPr>
              <a:t>Which means, if you don’t find what you are looking for on the first try AND you believe that the title might be worded or can be read differently, try searching on it in its different form.</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26</a:t>
            </a:fld>
            <a:endParaRPr lang="en-US"/>
          </a:p>
        </p:txBody>
      </p:sp>
    </p:spTree>
    <p:extLst>
      <p:ext uri="{BB962C8B-B14F-4D97-AF65-F5344CB8AC3E}">
        <p14:creationId xmlns:p14="http://schemas.microsoft.com/office/powerpoint/2010/main" val="3837848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For titles that are single-word, very brief, or that you expect to return a large number of “hits” using a derived key search technique is ideal</a:t>
            </a:r>
            <a:r>
              <a:rPr lang="en-US" baseline="0" dirty="0" smtClean="0"/>
              <a:t> because there are ways of limiting the search from the beginning. </a:t>
            </a:r>
          </a:p>
          <a:p>
            <a:pPr marL="0" indent="0">
              <a:buNone/>
            </a:pPr>
            <a:endParaRPr lang="en-US" baseline="0" dirty="0" smtClean="0"/>
          </a:p>
          <a:p>
            <a:pPr marL="0" indent="0">
              <a:buNone/>
            </a:pPr>
            <a:r>
              <a:rPr lang="en-US" sz="1200" kern="1200" dirty="0" smtClean="0">
                <a:solidFill>
                  <a:schemeClr val="tx1"/>
                </a:solidFill>
                <a:effectLst/>
                <a:latin typeface="+mn-lt"/>
                <a:ea typeface="+mn-ea"/>
                <a:cs typeface="+mn-cs"/>
              </a:rPr>
              <a:t>You have to know the pattern of letters and commas for each kind of derived search type in order to be successful:</a:t>
            </a:r>
          </a:p>
          <a:p>
            <a:pPr marL="0" indent="0">
              <a:buNone/>
            </a:pPr>
            <a:endParaRPr lang="en-US" sz="1200" kern="1200" baseline="0" dirty="0" smtClean="0">
              <a:solidFill>
                <a:schemeClr val="tx1"/>
              </a:solidFill>
              <a:effectLst/>
              <a:latin typeface="+mn-lt"/>
              <a:ea typeface="+mn-ea"/>
              <a:cs typeface="+mn-cs"/>
            </a:endParaRPr>
          </a:p>
          <a:p>
            <a:pPr marL="0" indent="0">
              <a:buNone/>
            </a:pPr>
            <a:r>
              <a:rPr lang="en-US" sz="1200" kern="1200" baseline="0" dirty="0" smtClean="0">
                <a:solidFill>
                  <a:schemeClr val="tx1"/>
                </a:solidFill>
                <a:effectLst/>
                <a:latin typeface="+mn-lt"/>
                <a:ea typeface="+mn-ea"/>
                <a:cs typeface="+mn-cs"/>
              </a:rPr>
              <a:t>Title is 3,2,2,1</a:t>
            </a:r>
          </a:p>
          <a:p>
            <a:pPr marL="0" indent="0">
              <a:buNone/>
            </a:pPr>
            <a:r>
              <a:rPr lang="en-US" sz="1200" kern="1200" baseline="0" dirty="0" smtClean="0">
                <a:solidFill>
                  <a:schemeClr val="tx1"/>
                </a:solidFill>
                <a:effectLst/>
                <a:latin typeface="+mn-lt"/>
                <a:ea typeface="+mn-ea"/>
                <a:cs typeface="+mn-cs"/>
              </a:rPr>
              <a:t>Author-title is 4,4</a:t>
            </a:r>
          </a:p>
          <a:p>
            <a:pPr marL="0" indent="0">
              <a:buNone/>
            </a:pPr>
            <a:r>
              <a:rPr lang="en-US" sz="1200" kern="1200" baseline="0" dirty="0" smtClean="0">
                <a:solidFill>
                  <a:schemeClr val="tx1"/>
                </a:solidFill>
                <a:effectLst/>
                <a:latin typeface="+mn-lt"/>
                <a:ea typeface="+mn-ea"/>
                <a:cs typeface="+mn-cs"/>
              </a:rPr>
              <a:t>Corporate author is =4,3,1</a:t>
            </a:r>
          </a:p>
          <a:p>
            <a:pPr marL="0" indent="0">
              <a:buNone/>
            </a:pPr>
            <a:r>
              <a:rPr lang="en-US" sz="1200" kern="1200" baseline="0" dirty="0" smtClean="0">
                <a:solidFill>
                  <a:schemeClr val="tx1"/>
                </a:solidFill>
                <a:effectLst/>
                <a:latin typeface="+mn-lt"/>
                <a:ea typeface="+mn-ea"/>
                <a:cs typeface="+mn-cs"/>
              </a:rPr>
              <a:t>Personal author is 4,3,1</a:t>
            </a:r>
          </a:p>
          <a:p>
            <a:pPr marL="0" indent="0">
              <a:buNone/>
            </a:pPr>
            <a:endParaRPr lang="en-US" sz="1200" kern="1200" baseline="0" dirty="0" smtClean="0">
              <a:solidFill>
                <a:schemeClr val="tx1"/>
              </a:solidFill>
              <a:effectLst/>
              <a:latin typeface="+mn-lt"/>
              <a:ea typeface="+mn-ea"/>
              <a:cs typeface="+mn-cs"/>
            </a:endParaRPr>
          </a:p>
          <a:p>
            <a:pPr marL="0" indent="0">
              <a:buNone/>
            </a:pPr>
            <a:r>
              <a:rPr lang="en-US" sz="1200" kern="1200" baseline="0" dirty="0" smtClean="0">
                <a:solidFill>
                  <a:schemeClr val="tx1"/>
                </a:solidFill>
                <a:effectLst/>
                <a:latin typeface="+mn-lt"/>
                <a:ea typeface="+mn-ea"/>
                <a:cs typeface="+mn-cs"/>
              </a:rPr>
              <a:t>If you don’t have a letter or letters to put in the right location leave it blank, but you must include the correct number of commas. For instance, to do a title search on “Argentina”:</a:t>
            </a:r>
          </a:p>
          <a:p>
            <a:pPr marL="0" indent="0">
              <a:buNone/>
            </a:pPr>
            <a:endParaRPr lang="en-US" sz="1200" kern="1200" baseline="0" dirty="0" smtClean="0">
              <a:solidFill>
                <a:schemeClr val="tx1"/>
              </a:solidFill>
              <a:effectLst/>
              <a:latin typeface="+mn-lt"/>
              <a:ea typeface="+mn-ea"/>
              <a:cs typeface="+mn-cs"/>
            </a:endParaRPr>
          </a:p>
          <a:p>
            <a:pPr marL="0" indent="0">
              <a:buNone/>
            </a:pPr>
            <a:r>
              <a:rPr lang="en-US" sz="1200" kern="1200" baseline="0" dirty="0" err="1" smtClean="0">
                <a:solidFill>
                  <a:schemeClr val="tx1"/>
                </a:solidFill>
                <a:effectLst/>
                <a:latin typeface="+mn-lt"/>
                <a:ea typeface="+mn-ea"/>
                <a:cs typeface="+mn-cs"/>
              </a:rPr>
              <a:t>arg</a:t>
            </a:r>
            <a:r>
              <a:rPr lang="en-US" sz="1200" kern="1200" baseline="0" dirty="0" smtClean="0">
                <a:solidFill>
                  <a:schemeClr val="tx1"/>
                </a:solidFill>
                <a:effectLst/>
                <a:latin typeface="+mn-lt"/>
                <a:ea typeface="+mn-ea"/>
                <a:cs typeface="+mn-cs"/>
              </a:rPr>
              <a:t>,,,</a:t>
            </a:r>
          </a:p>
          <a:p>
            <a:pPr marL="0" indent="0">
              <a:buNone/>
            </a:pPr>
            <a:endParaRPr lang="en-US" sz="1200" kern="1200" baseline="0" dirty="0" smtClean="0">
              <a:solidFill>
                <a:schemeClr val="tx1"/>
              </a:solidFill>
              <a:effectLst/>
              <a:latin typeface="+mn-lt"/>
              <a:ea typeface="+mn-ea"/>
              <a:cs typeface="+mn-cs"/>
            </a:endParaRPr>
          </a:p>
          <a:p>
            <a:pPr marL="0" indent="0">
              <a:buNone/>
            </a:pPr>
            <a:r>
              <a:rPr lang="en-US" sz="1200" kern="1200" baseline="0" dirty="0" smtClean="0">
                <a:solidFill>
                  <a:schemeClr val="tx1"/>
                </a:solidFill>
                <a:effectLst/>
                <a:latin typeface="+mn-lt"/>
                <a:ea typeface="+mn-ea"/>
                <a:cs typeface="+mn-cs"/>
              </a:rPr>
              <a:t>is correct, but you likely will retrieve either a very large set or a too large set of results and thus you can limit by adding “/map” and/or “/[date]”. </a:t>
            </a:r>
          </a:p>
          <a:p>
            <a:pPr marL="0" indent="0">
              <a:buNone/>
            </a:pPr>
            <a:endParaRPr lang="en-US" sz="1200" kern="1200" baseline="0" dirty="0" smtClean="0">
              <a:solidFill>
                <a:schemeClr val="tx1"/>
              </a:solidFill>
              <a:effectLst/>
              <a:latin typeface="+mn-lt"/>
              <a:ea typeface="+mn-ea"/>
              <a:cs typeface="+mn-cs"/>
            </a:endParaRPr>
          </a:p>
          <a:p>
            <a:pPr marL="0" indent="0">
              <a:buNone/>
            </a:pPr>
            <a:r>
              <a:rPr lang="en-US" sz="1200" kern="1200" baseline="0" dirty="0" smtClean="0">
                <a:solidFill>
                  <a:schemeClr val="tx1"/>
                </a:solidFill>
                <a:effectLst/>
                <a:latin typeface="+mn-lt"/>
                <a:ea typeface="+mn-ea"/>
                <a:cs typeface="+mn-cs"/>
              </a:rPr>
              <a:t>If only one record matches your search key that record will appear.</a:t>
            </a:r>
          </a:p>
          <a:p>
            <a:pPr marL="0" indent="0">
              <a:buNone/>
            </a:pPr>
            <a:endParaRPr lang="en-US" sz="1200" kern="1200" baseline="0" dirty="0" smtClean="0">
              <a:solidFill>
                <a:schemeClr val="tx1"/>
              </a:solidFill>
              <a:effectLst/>
              <a:latin typeface="+mn-lt"/>
              <a:ea typeface="+mn-ea"/>
              <a:cs typeface="+mn-cs"/>
            </a:endParaRPr>
          </a:p>
          <a:p>
            <a:pPr marL="0" indent="0">
              <a:buNone/>
            </a:pPr>
            <a:r>
              <a:rPr lang="en-US" sz="1200" kern="1200" baseline="0" dirty="0" smtClean="0">
                <a:solidFill>
                  <a:schemeClr val="tx1"/>
                </a:solidFill>
                <a:effectLst/>
                <a:latin typeface="+mn-lt"/>
                <a:ea typeface="+mn-ea"/>
                <a:cs typeface="+mn-cs"/>
              </a:rPr>
              <a:t>If more than one record matches your search key you will be taken to a “group list” or an alphabetized list of titles and if or more one matches your search key the first one in the list will be illuminated in blue. If only one title matches the number “1” will appear in the right-hand column. If 2-5 titles match in that column and you click on your title you will be taken to a “brief list” and from there you can look at specific elements to try and match on, I recommend: authorized access point, title, scale, date. </a:t>
            </a:r>
          </a:p>
          <a:p>
            <a:pPr marL="0" indent="0">
              <a:buNone/>
            </a:pPr>
            <a:endParaRPr lang="en-US" sz="1200" kern="1200" baseline="0" dirty="0" smtClean="0">
              <a:solidFill>
                <a:schemeClr val="tx1"/>
              </a:solidFill>
              <a:effectLst/>
              <a:latin typeface="+mn-lt"/>
              <a:ea typeface="+mn-ea"/>
              <a:cs typeface="+mn-cs"/>
            </a:endParaRPr>
          </a:p>
          <a:p>
            <a:pPr marL="0" indent="0">
              <a:buNone/>
            </a:pPr>
            <a:r>
              <a:rPr lang="en-US" sz="1200" kern="1200" baseline="0" dirty="0" smtClean="0">
                <a:solidFill>
                  <a:schemeClr val="tx1"/>
                </a:solidFill>
                <a:effectLst/>
                <a:latin typeface="+mn-lt"/>
                <a:ea typeface="+mn-ea"/>
                <a:cs typeface="+mn-cs"/>
              </a:rPr>
              <a:t>If more than 5 and up to 1,500 titles match you will be taken to the “truncated view” list.</a:t>
            </a:r>
          </a:p>
          <a:p>
            <a:pPr marL="0" indent="0">
              <a:buNone/>
            </a:pP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CD8AB8A1-A83D-43DC-BD60-8D87C2F9BDF9}" type="slidenum">
              <a:rPr lang="en-US" smtClean="0"/>
              <a:t>27</a:t>
            </a:fld>
            <a:endParaRPr lang="en-US"/>
          </a:p>
        </p:txBody>
      </p:sp>
    </p:spTree>
    <p:extLst>
      <p:ext uri="{BB962C8B-B14F-4D97-AF65-F5344CB8AC3E}">
        <p14:creationId xmlns:p14="http://schemas.microsoft.com/office/powerpoint/2010/main" val="2083266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longer titles a title phrase (</a:t>
            </a:r>
            <a:r>
              <a:rPr lang="en-US" baseline="0" dirty="0" err="1" smtClean="0"/>
              <a:t>ti</a:t>
            </a:r>
            <a:r>
              <a:rPr lang="en-US" baseline="0" dirty="0" smtClean="0"/>
              <a:t>= ) search may be preferable, and begin with the most comprehensive (i.e., longest) title first, no matter its location.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 aware that sometimes multiple records match a title in this list and you have to click on the title to open another list, called a “brief list” of no more than 5 records.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one of these matches on the three elements of title, scale, and date I will open the record to inspect it more closely for other matching data elements to make a final decision.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retrieve what OCLC calls a “group list” view with 101-1500 results, and you have a date from the map, it is really easy to scan down the Date column first to pick the date group that matches the date you are looking for with the format type of maps. </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28</a:t>
            </a:fld>
            <a:endParaRPr lang="en-US"/>
          </a:p>
        </p:txBody>
      </p:sp>
    </p:spTree>
    <p:extLst>
      <p:ext uri="{BB962C8B-B14F-4D97-AF65-F5344CB8AC3E}">
        <p14:creationId xmlns:p14="http://schemas.microsoft.com/office/powerpoint/2010/main" val="3760852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primary matching elements group are title, scale, date, statement of responsibility, and edition. If a given record matches on title, scale and date I usually am confident it is a match, though I also check on something like an edition statement if present. I always generally also check on other elements in the record to help confirm a match also.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say you are not sure a title you have found is a match because it is missing a couple of these elements such as an edition statement and a publication date. Or, let’s say that what is stated in the record you’re examining doesn’t quite match what is on the map, then what do you do?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Check the dimensions next and if they match, or if they are within a centimeter or two of matching AND other previously-mentioned elements match then you should be pretty confident the record matches your map. However, If you STILL feel uncertain after these steps, then look through the notes fields and see if information there is also helpful because notes for cartographic</a:t>
            </a:r>
            <a:r>
              <a:rPr lang="en-US" sz="1200" kern="1200" baseline="0" dirty="0" smtClean="0">
                <a:solidFill>
                  <a:schemeClr val="tx1"/>
                </a:solidFill>
                <a:effectLst/>
                <a:latin typeface="+mn-lt"/>
                <a:ea typeface="+mn-ea"/>
                <a:cs typeface="+mn-cs"/>
              </a:rPr>
              <a:t> resources are usually pretty descriptive or precise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Along the way you might discover that you do NOT have a match, which is just as valuable to learn. It means that you then get to create a new bibliographic record to share with others.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29</a:t>
            </a:fld>
            <a:endParaRPr lang="en-US"/>
          </a:p>
        </p:txBody>
      </p:sp>
    </p:spTree>
    <p:extLst>
      <p:ext uri="{BB962C8B-B14F-4D97-AF65-F5344CB8AC3E}">
        <p14:creationId xmlns:p14="http://schemas.microsoft.com/office/powerpoint/2010/main" val="708371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32</a:t>
            </a:fld>
            <a:endParaRPr lang="en-US"/>
          </a:p>
        </p:txBody>
      </p:sp>
    </p:spTree>
    <p:extLst>
      <p:ext uri="{BB962C8B-B14F-4D97-AF65-F5344CB8AC3E}">
        <p14:creationId xmlns:p14="http://schemas.microsoft.com/office/powerpoint/2010/main" val="353265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Your goal is to describe the main map, or if more than one, the main maps. Why and what does this mean? Often a main map will include one or both of the following: an inset map or an ancillary map. Information about inset</a:t>
            </a:r>
            <a:r>
              <a:rPr lang="en-US" baseline="0" dirty="0" smtClean="0"/>
              <a:t> and/or ancillary maps should only go into one or more 500 notes; we need to describe the main map using the other fields such as 255 for scale and 245 for titles.</a:t>
            </a:r>
          </a:p>
          <a:p>
            <a:pPr marL="228600" indent="-228600">
              <a:buAutoNum type="arabicPeriod"/>
            </a:pPr>
            <a:endParaRPr lang="en-US" baseline="0" dirty="0" smtClean="0"/>
          </a:p>
          <a:p>
            <a:pPr marL="228600" indent="-228600">
              <a:buAutoNum type="arabicPeriod"/>
            </a:pPr>
            <a:r>
              <a:rPr lang="en-US" baseline="0" dirty="0" smtClean="0"/>
              <a:t>Cartographic resources (the map component) are non-textual, i.e., graphic sources of information, need to focus on what they are showing because it has an impact on things like classifying them correctly and providing appropriate subject access points.</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4</a:t>
            </a:fld>
            <a:endParaRPr lang="en-US"/>
          </a:p>
        </p:txBody>
      </p:sp>
    </p:spTree>
    <p:extLst>
      <p:ext uri="{BB962C8B-B14F-4D97-AF65-F5344CB8AC3E}">
        <p14:creationId xmlns:p14="http://schemas.microsoft.com/office/powerpoint/2010/main" val="879802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255 field has three component parts, subfield “a” is where scale statements or supplied information goes, subfield “b” is where we put projection statements when they are present, and subfield “c” is where we place geographic coordinates data in human-readable form.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that when it comes to coordinates we must ALSO put these, along with the denominator value from a known scale, in the 034$b coded mathematical data field. Individual coordinate values go into subfields d, e, f, and g. </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33</a:t>
            </a:fld>
            <a:endParaRPr lang="en-US"/>
          </a:p>
        </p:txBody>
      </p:sp>
    </p:spTree>
    <p:extLst>
      <p:ext uri="{BB962C8B-B14F-4D97-AF65-F5344CB8AC3E}">
        <p14:creationId xmlns:p14="http://schemas.microsoft.com/office/powerpoint/2010/main" val="804035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a scale statement is present on the map it most usually is in what we call the representative fraction form, which is good because by rule that is the form that we must put into the record. It might appear in its second most common form, as a segmented bar such as shown in the illustration in the middle of the slide, OR as a verbal statement.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again, there might not be a scale given on the map at all, we’ll deal with that situation later. </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34</a:t>
            </a:fld>
            <a:endParaRPr lang="en-US"/>
          </a:p>
        </p:txBody>
      </p:sp>
    </p:spTree>
    <p:extLst>
      <p:ext uri="{BB962C8B-B14F-4D97-AF65-F5344CB8AC3E}">
        <p14:creationId xmlns:p14="http://schemas.microsoft.com/office/powerpoint/2010/main" val="283967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Sometimes a combination of scale types was given on the map by the cartographer. This example includes both a representative fraction (Scale 1:24,000) and three different types of bar scales based on different units</a:t>
            </a:r>
            <a:r>
              <a:rPr lang="en-US" sz="1200" kern="1200" baseline="0" dirty="0" smtClean="0">
                <a:solidFill>
                  <a:schemeClr val="tx1"/>
                </a:solidFill>
                <a:effectLst/>
                <a:latin typeface="+mn-lt"/>
                <a:ea typeface="+mn-ea"/>
                <a:cs typeface="+mn-cs"/>
              </a:rPr>
              <a:t> of length.</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do if two forms of scale statement appear, such as in this illustration? We follow the instruction in RDA 7.25.3.3, in other words, we record it as a ratio in the RF form. We can ignore the bar scales.</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35</a:t>
            </a:fld>
            <a:endParaRPr lang="en-US"/>
          </a:p>
        </p:txBody>
      </p:sp>
    </p:spTree>
    <p:extLst>
      <p:ext uri="{BB962C8B-B14F-4D97-AF65-F5344CB8AC3E}">
        <p14:creationId xmlns:p14="http://schemas.microsoft.com/office/powerpoint/2010/main" val="2373952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is cartographic scale? It is defined as the relationship of distance shown on a map versus against what that distance is in real life on the ground. In order for this to make sense, this means that scale must be given as a ratio, 1 unit on the map being equivalent to many of the same units on the ground. Consider what a one-to-one ratio between the earth’s surface and what is on a piece of paper would be in real-life size; that isn’t possible without a LOT of paper! So that ratio is always going to be an equivalency of 1 to many units.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can see on this slide, the representative fraction appears as the number 1, followed by a colon, and then a larger number. This is how it should appear in the record, with the word “Scale” in front of it, and it represents one unit of measurement to the left of the colon on the map against a larger number of equivalent units on the earth’s surface. In this case we say it is “one to one hundred thousand”. RDA does not require the word “Scale” to appear in front of the RF, as seen in the examples with 7.25.3.3 but the map cataloging community recommends continuing to do so as a best practice. This WAS a requirement under AACR2.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unit of distance itself can be anything, such as an inch, a centimeter, a kilometer or a mile, but most often we in the United States think of the unit as inches, so this would be the ratio of “one inch to one hundred thousand inches”. In other parts of the world for those who use metric units it is probably most commonly thought of as “one centimeter to one hundred thousand centimeters”.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summarize then, if the scale statement on the map is already in representative fraction form, then place it that way in the 255$a beginning with the word “Scale”, such as “Scale 1:63,000”. Please note that usually the denominator value, the number to the right of the colon, includes a comma where necessary. And you’re done! </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36</a:t>
            </a:fld>
            <a:endParaRPr lang="en-US"/>
          </a:p>
        </p:txBody>
      </p:sp>
    </p:spTree>
    <p:extLst>
      <p:ext uri="{BB962C8B-B14F-4D97-AF65-F5344CB8AC3E}">
        <p14:creationId xmlns:p14="http://schemas.microsoft.com/office/powerpoint/2010/main" val="2598959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don’t learn anything else from this webinar, make sure you remember this: there are 63,360 inches in a mile. It will help you tremendously in converting verbal statements based on miles.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shown on this slide, in a case where it only verbally says “1 inch to 2 miles” on the map, with no equivalent representative fraction, we have to do a bit of easy calculating. Since we already know there are 63,360 inches in </a:t>
            </a:r>
            <a:r>
              <a:rPr lang="en-US" sz="1200" u="sng"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mile, and now we have </a:t>
            </a:r>
            <a:r>
              <a:rPr lang="en-US" sz="1200" u="sng"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miles in length, we simply multiply this by the number 2, resulting in 126,720. Remember that we ALWAYS have to write this in RF form in the record, so as shown in the slide the statement becomes Scale 1:126,720 and then is followed by a period and then a recording of the verbal statement in the form as it appears on the map.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that the word “inch” is abbreviated, it may be that it appears in</a:t>
            </a:r>
            <a:r>
              <a:rPr lang="en-US" sz="1200" kern="1200" baseline="0" dirty="0" smtClean="0">
                <a:solidFill>
                  <a:schemeClr val="tx1"/>
                </a:solidFill>
                <a:effectLst/>
                <a:latin typeface="+mn-lt"/>
                <a:ea typeface="+mn-ea"/>
                <a:cs typeface="+mn-cs"/>
              </a:rPr>
              <a:t> that form on the map OR it may have been abbreviated by the cataloger. </a:t>
            </a:r>
            <a:r>
              <a:rPr lang="en-US" sz="1200" kern="1200" dirty="0" smtClean="0">
                <a:solidFill>
                  <a:schemeClr val="tx1"/>
                </a:solidFill>
                <a:effectLst/>
                <a:latin typeface="+mn-lt"/>
                <a:ea typeface="+mn-ea"/>
                <a:cs typeface="+mn-cs"/>
              </a:rPr>
              <a:t>In Appendix B of RDA according to the Latin</a:t>
            </a:r>
            <a:r>
              <a:rPr lang="en-US" sz="1200" kern="1200" baseline="0" dirty="0" smtClean="0">
                <a:solidFill>
                  <a:schemeClr val="tx1"/>
                </a:solidFill>
                <a:effectLst/>
                <a:latin typeface="+mn-lt"/>
                <a:ea typeface="+mn-ea"/>
                <a:cs typeface="+mn-cs"/>
              </a:rPr>
              <a:t> Alphabet Abbreviations table (see B.7)</a:t>
            </a:r>
            <a:r>
              <a:rPr lang="en-US" sz="1200" kern="1200" dirty="0" smtClean="0">
                <a:solidFill>
                  <a:schemeClr val="tx1"/>
                </a:solidFill>
                <a:effectLst/>
                <a:latin typeface="+mn-lt"/>
                <a:ea typeface="+mn-ea"/>
                <a:cs typeface="+mn-cs"/>
              </a:rPr>
              <a:t> it is okay to abbreviate the word “inch” or its</a:t>
            </a:r>
            <a:r>
              <a:rPr lang="en-US" sz="1200" kern="1200" baseline="0" dirty="0" smtClean="0">
                <a:solidFill>
                  <a:schemeClr val="tx1"/>
                </a:solidFill>
                <a:effectLst/>
                <a:latin typeface="+mn-lt"/>
                <a:ea typeface="+mn-ea"/>
                <a:cs typeface="+mn-cs"/>
              </a:rPr>
              <a:t> plural (and also foot or feet) </a:t>
            </a:r>
            <a:r>
              <a:rPr lang="en-US" sz="1200" kern="1200" dirty="0" smtClean="0">
                <a:solidFill>
                  <a:schemeClr val="tx1"/>
                </a:solidFill>
                <a:effectLst/>
                <a:latin typeface="+mn-lt"/>
                <a:ea typeface="+mn-ea"/>
                <a:cs typeface="+mn-cs"/>
              </a:rPr>
              <a:t>but you will not find the word “mile” in the table so you never abbreviate it even if it is that way on the map. BUT, we’re not done! Next we go to the 034 field, and the denominator value in 255$a is transferred to the 034$b. Note one difference between the two numbers: we DO use a comma in this value in 255$a but we DO NOT use a comma in 034$b.</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how would you handle a verbal statement such as “50 feet to the inch”? This is a common scale for those Sanborn fire insurance maps I showed you yesterday. We do a similar process as shown on this slide, only now we need to convert feet into inches. Simple! We know that there are 12 inches in 1 foot. So, we multiply 50 by 12 and arrive at our answer, 600. And the RF becomes 1:600. The statement therefore is Scale 1:600 and the 600 appears also in 034$b.</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37</a:t>
            </a:fld>
            <a:endParaRPr lang="en-US"/>
          </a:p>
        </p:txBody>
      </p:sp>
    </p:spTree>
    <p:extLst>
      <p:ext uri="{BB962C8B-B14F-4D97-AF65-F5344CB8AC3E}">
        <p14:creationId xmlns:p14="http://schemas.microsoft.com/office/powerpoint/2010/main" val="2153850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now to the third form of scale you will see on a map. We commonly call these a bar scale but technically its known as a graphic scale. How do we get to a representative fraction from a segmented line? We use a tool called a natural scale indicator, it’s a kind of ruler but it has four parts to it, depending on the type of linear units that the bar scale represents: and sometimes that information isn’t given to you but most often it is – note the unit of “miles” in the illustration here.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way to learn to use the</a:t>
            </a:r>
            <a:r>
              <a:rPr lang="en-US" sz="1200" kern="1200" baseline="0" dirty="0" smtClean="0">
                <a:solidFill>
                  <a:schemeClr val="tx1"/>
                </a:solidFill>
                <a:effectLst/>
                <a:latin typeface="+mn-lt"/>
                <a:ea typeface="+mn-ea"/>
                <a:cs typeface="+mn-cs"/>
              </a:rPr>
              <a:t> natural scale indicator is to watch a YouTube video my colleague Susan Moore created: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https://www.youtube.com/watch?v=vSus_5bt440</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Bar scales can also represent feet or meters, these are most often associated with smaller geographic areas in which the cartographer wanted to show more detail in the map,</a:t>
            </a:r>
            <a:r>
              <a:rPr lang="en-US" sz="1200" kern="1200" baseline="0" dirty="0" smtClean="0">
                <a:solidFill>
                  <a:schemeClr val="tx1"/>
                </a:solidFill>
                <a:effectLst/>
                <a:latin typeface="+mn-lt"/>
                <a:ea typeface="+mn-ea"/>
                <a:cs typeface="+mn-cs"/>
              </a:rPr>
              <a:t> such as</a:t>
            </a:r>
            <a:r>
              <a:rPr lang="en-US" sz="1200" kern="1200" dirty="0" smtClean="0">
                <a:solidFill>
                  <a:schemeClr val="tx1"/>
                </a:solidFill>
                <a:effectLst/>
                <a:latin typeface="+mn-lt"/>
                <a:ea typeface="+mn-ea"/>
                <a:cs typeface="+mn-cs"/>
              </a:rPr>
              <a:t> city maps. Other</a:t>
            </a:r>
            <a:r>
              <a:rPr lang="en-US" sz="1200" kern="1200" baseline="0" dirty="0" smtClean="0">
                <a:solidFill>
                  <a:schemeClr val="tx1"/>
                </a:solidFill>
                <a:effectLst/>
                <a:latin typeface="+mn-lt"/>
                <a:ea typeface="+mn-ea"/>
                <a:cs typeface="+mn-cs"/>
              </a:rPr>
              <a:t> bar scales represent </a:t>
            </a:r>
            <a:r>
              <a:rPr lang="en-US" sz="1200" kern="1200" dirty="0" smtClean="0">
                <a:solidFill>
                  <a:schemeClr val="tx1"/>
                </a:solidFill>
                <a:effectLst/>
                <a:latin typeface="+mn-lt"/>
                <a:ea typeface="+mn-ea"/>
                <a:cs typeface="+mn-cs"/>
              </a:rPr>
              <a:t>miles or kilometers, generally used for mapped areas that are larger than a city and in which the level of detail shown diminishes. The fourth “ruler” on the natural scale indicator allows you to measure from degrees of latitude when these are shown on a map, most commonly for historical maps.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covers the three ways that scale IS shown on a map. But what about if NO scale is given?</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38</a:t>
            </a:fld>
            <a:endParaRPr lang="en-US"/>
          </a:p>
        </p:txBody>
      </p:sp>
    </p:spTree>
    <p:extLst>
      <p:ext uri="{BB962C8B-B14F-4D97-AF65-F5344CB8AC3E}">
        <p14:creationId xmlns:p14="http://schemas.microsoft.com/office/powerpoint/2010/main" val="2539302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Geography and Map Division catalogers at the Library of Congress long ago came up with four standard phrases to use in specific cases where scale is not provided in one of the three methods</a:t>
            </a:r>
            <a:r>
              <a:rPr lang="en-US" sz="1200" kern="1200" baseline="0" dirty="0" smtClean="0">
                <a:solidFill>
                  <a:schemeClr val="tx1"/>
                </a:solidFill>
                <a:effectLst/>
                <a:latin typeface="+mn-lt"/>
                <a:ea typeface="+mn-ea"/>
                <a:cs typeface="+mn-cs"/>
              </a:rPr>
              <a:t> already covered</a:t>
            </a:r>
            <a:r>
              <a:rPr lang="en-US" sz="1200" kern="1200" dirty="0" smtClean="0">
                <a:solidFill>
                  <a:schemeClr val="tx1"/>
                </a:solidFill>
                <a:effectLst/>
                <a:latin typeface="+mn-lt"/>
                <a:ea typeface="+mn-ea"/>
                <a:cs typeface="+mn-cs"/>
              </a:rPr>
              <a:t>. These are shown here and the first one is pretty obvious as to when it should be used ─ when no scale appears on the map.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rare occasions scale actually changes from the center of the map to its outer areas so that details in the center of the map (always a city map) are easier to see but the map creator did not explicitly tell you what the largest and smallest scales are (most often they do, and if so this is called a scale range, for instance “Scale 1:15,000 to 1:28,000”, in which case both scales appear in 255$a and in 034$b as the subfields are repeatable) – in such a case we tell our readers that “Scale varies”.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Much more commonly we have to use the “Scales differ” phrase. This is done when you have three or more main maps and each has a different scale. We can then just say “Scales differ” OR we have a choice, which is that we can give each of these in separate 255 fields because this field is repeatable. Let me note here that if you have TWO main maps each with a different scale you must give both in your record, using two separate 255 fields.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the last phrase. It too is pretty uncommon. BUT, you have to be watching for it. We say “Not drawn to scale” if on the map a phrase such as “map not at scale” or similar appears. Sometimes distance doesn’t matter when it comes to certain kinds of maps, such as those you see for subways. What matters for them to be useable is the general direction of each subway line and the order in which the subway stations appear, not distance. An actual example follows.</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39</a:t>
            </a:fld>
            <a:endParaRPr lang="en-US"/>
          </a:p>
        </p:txBody>
      </p:sp>
    </p:spTree>
    <p:extLst>
      <p:ext uri="{BB962C8B-B14F-4D97-AF65-F5344CB8AC3E}">
        <p14:creationId xmlns:p14="http://schemas.microsoft.com/office/powerpoint/2010/main" val="3083609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an example from an actual map with a phrase that meets the criteria for “not drawn to scale.” See the red box with “Map</a:t>
            </a:r>
            <a:r>
              <a:rPr lang="en-US" sz="1200" kern="1200" baseline="0" dirty="0" smtClean="0">
                <a:solidFill>
                  <a:schemeClr val="tx1"/>
                </a:solidFill>
                <a:effectLst/>
                <a:latin typeface="+mn-lt"/>
                <a:ea typeface="+mn-ea"/>
                <a:cs typeface="+mn-cs"/>
              </a:rPr>
              <a:t> Not To Scale” in it.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40</a:t>
            </a:fld>
            <a:endParaRPr lang="en-US"/>
          </a:p>
        </p:txBody>
      </p:sp>
    </p:spTree>
    <p:extLst>
      <p:ext uri="{BB962C8B-B14F-4D97-AF65-F5344CB8AC3E}">
        <p14:creationId xmlns:p14="http://schemas.microsoft.com/office/powerpoint/2010/main" val="28744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Basically, if a projection statement appears anywhere on the map or its accompanying material then that statement is recorded in 255$b. Note that we used to abbreviate the word “projection” but no longer do if using RDA. Note also the punctuation as shown in the example, the</a:t>
            </a:r>
            <a:r>
              <a:rPr lang="en-US" sz="1200" kern="1200" baseline="0" dirty="0" smtClean="0">
                <a:solidFill>
                  <a:schemeClr val="tx1"/>
                </a:solidFill>
                <a:effectLst/>
                <a:latin typeface="+mn-lt"/>
                <a:ea typeface="+mn-ea"/>
                <a:cs typeface="+mn-cs"/>
              </a:rPr>
              <a:t> application of the semi-colon to offset $a from $b is one of only two times when you will see punctuation appear after the $a subfield.</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other aspect to this is that if you DO record a projection statement, such as “Albers equal area projection”, then you also need to look up the two-letter code for the name of the specific projection type and record it in the Projection fixed field. The example here is for a different projection type and the Projection fixed field</a:t>
            </a:r>
            <a:r>
              <a:rPr lang="en-US" sz="1200" kern="1200" baseline="0" dirty="0" smtClean="0">
                <a:solidFill>
                  <a:schemeClr val="tx1"/>
                </a:solidFill>
                <a:effectLst/>
                <a:latin typeface="+mn-lt"/>
                <a:ea typeface="+mn-ea"/>
                <a:cs typeface="+mn-cs"/>
              </a:rPr>
              <a:t> code of “</a:t>
            </a:r>
            <a:r>
              <a:rPr lang="en-US" sz="1200" kern="1200" baseline="0" dirty="0" err="1" smtClean="0">
                <a:solidFill>
                  <a:schemeClr val="tx1"/>
                </a:solidFill>
                <a:effectLst/>
                <a:latin typeface="+mn-lt"/>
                <a:ea typeface="+mn-ea"/>
                <a:cs typeface="+mn-cs"/>
              </a:rPr>
              <a:t>bh</a:t>
            </a:r>
            <a:r>
              <a:rPr lang="en-US" sz="1200" kern="1200" baseline="0" dirty="0" smtClean="0">
                <a:solidFill>
                  <a:schemeClr val="tx1"/>
                </a:solidFill>
                <a:effectLst/>
                <a:latin typeface="+mn-lt"/>
                <a:ea typeface="+mn-ea"/>
                <a:cs typeface="+mn-cs"/>
              </a:rPr>
              <a:t>” is for this type. In OCLC’s </a:t>
            </a:r>
            <a:r>
              <a:rPr lang="en-US" sz="1200" i="1" kern="1200" baseline="0" dirty="0" smtClean="0">
                <a:solidFill>
                  <a:schemeClr val="tx1"/>
                </a:solidFill>
                <a:effectLst/>
                <a:latin typeface="+mn-lt"/>
                <a:ea typeface="+mn-ea"/>
                <a:cs typeface="+mn-cs"/>
              </a:rPr>
              <a:t>Bibliographic Formats and Standards</a:t>
            </a:r>
            <a:r>
              <a:rPr lang="en-US" sz="1200" kern="1200" baseline="0" dirty="0" smtClean="0">
                <a:solidFill>
                  <a:schemeClr val="tx1"/>
                </a:solidFill>
                <a:effectLst/>
                <a:latin typeface="+mn-lt"/>
                <a:ea typeface="+mn-ea"/>
                <a:cs typeface="+mn-cs"/>
              </a:rPr>
              <a:t> go to the Projection fixed field and you will find a list of named projections with their matching codes.</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42</a:t>
            </a:fld>
            <a:endParaRPr lang="en-US"/>
          </a:p>
        </p:txBody>
      </p:sp>
    </p:spTree>
    <p:extLst>
      <p:ext uri="{BB962C8B-B14F-4D97-AF65-F5344CB8AC3E}">
        <p14:creationId xmlns:p14="http://schemas.microsoft.com/office/powerpoint/2010/main" val="529081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because searchable map interfaces on the Internet work specifically due to coordinates data in the background, and also because newer software that allows one to visualize a modern map over the same area of a historical map can only be done because of bounding box coordinates, it is extremely helpful to put this data element in our descriptions even though it is not required. I recommend that you take the time to do this using either of the two methods I will share in a moment.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 coordinates values appear in human-readable form in the 255$c area, but then are given in machine-readable form in four separate subfields in the 034 field, those are subfields d, e, f, and g. Instructions for geographic coordinates are at RDA 7.4.1.3 and following.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finally, this task is SO SIMPLE TO DO anymore because of an online tool created a few years ago called the </a:t>
            </a:r>
            <a:r>
              <a:rPr lang="en-US" sz="1200" kern="1200" dirty="0" err="1" smtClean="0">
                <a:solidFill>
                  <a:schemeClr val="tx1"/>
                </a:solidFill>
                <a:effectLst/>
                <a:latin typeface="+mn-lt"/>
                <a:ea typeface="+mn-ea"/>
                <a:cs typeface="+mn-cs"/>
              </a:rPr>
              <a:t>Klokan</a:t>
            </a:r>
            <a:r>
              <a:rPr lang="en-US" sz="1200" kern="1200" dirty="0" smtClean="0">
                <a:solidFill>
                  <a:schemeClr val="tx1"/>
                </a:solidFill>
                <a:effectLst/>
                <a:latin typeface="+mn-lt"/>
                <a:ea typeface="+mn-ea"/>
                <a:cs typeface="+mn-cs"/>
              </a:rPr>
              <a:t> Bounding Box Tool. Let me bring it up so you can see the tool’s interface. [CLICK ON LINK FOR BOUNDING BOX TOOL HERE] Basically, you type the name of a place shown on your map into the box at the top, and the tool retrieves the coordinates for that place and displays them in both forms at the bottom. From there it is a simple cut and paste procedure from here to the OCLC record in both fields. </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43</a:t>
            </a:fld>
            <a:endParaRPr lang="en-US"/>
          </a:p>
        </p:txBody>
      </p:sp>
    </p:spTree>
    <p:extLst>
      <p:ext uri="{BB962C8B-B14F-4D97-AF65-F5344CB8AC3E}">
        <p14:creationId xmlns:p14="http://schemas.microsoft.com/office/powerpoint/2010/main" val="29578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new to, or not used to, describing</a:t>
            </a:r>
            <a:r>
              <a:rPr lang="en-US" baseline="0" dirty="0" smtClean="0"/>
              <a:t> maps or similar I advise taking your time to find necessary descriptive elements. The Source of Information is the resource itself, and often key data elements are found in tiny print in a corner somewhere. Do not be surprised if on a regular basis you cannot find something like a date or a statement of responsibility in a more formal presentation as you would for a monograph.</a:t>
            </a:r>
          </a:p>
          <a:p>
            <a:endParaRPr lang="en-US" baseline="0" dirty="0" smtClean="0"/>
          </a:p>
          <a:p>
            <a:r>
              <a:rPr lang="en-US" baseline="0" dirty="0" smtClean="0"/>
              <a:t>Remember also that we are cataloging for both our known and unknown patrons AND so that other catalogers can use our records for their purposes, which means accuracy and completeness should be a goal.</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other important idea to keep in mind is that maps show pieces of the earth’s surface. Because of this we need to also know where the displayed map image is in relationship to the earth as a whole, and that means that the geographic coordinate system that we call latitude and longitude is more important than ever and we should strive to include coordinates in every map record that we create or enhance.</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5</a:t>
            </a:fld>
            <a:endParaRPr lang="en-US"/>
          </a:p>
        </p:txBody>
      </p:sp>
    </p:spTree>
    <p:extLst>
      <p:ext uri="{BB962C8B-B14F-4D97-AF65-F5344CB8AC3E}">
        <p14:creationId xmlns:p14="http://schemas.microsoft.com/office/powerpoint/2010/main" val="16493860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sets of latitude and longitude coordinates can be used to form what we call a “bounding box” around a given geographic area they are given in a particular order, as shown here. This order should always be applied in the same standardized manner.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easier to remember the order left first, then right, then top and finally bottom OR left, right, top, bottom. We ALWAYS follow this order of recording this information no matter where on the earth’s surface the map is showing. You can see a very easy set of degrees-only coordinates in this example. Does anyone know what that set of coordinates represents? [answer: the “lower 48” United States]</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44</a:t>
            </a:fld>
            <a:endParaRPr lang="en-US"/>
          </a:p>
        </p:txBody>
      </p:sp>
    </p:spTree>
    <p:extLst>
      <p:ext uri="{BB962C8B-B14F-4D97-AF65-F5344CB8AC3E}">
        <p14:creationId xmlns:p14="http://schemas.microsoft.com/office/powerpoint/2010/main" val="3470898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that there is a specific RDA instruction for cartographic resources extent statements. This element is pretty easy to understand, basically put in the number of main maps or other kind of cartographic resource, followed by the name of what that resource is. In this webinar it would be “1 map” since I am using a single main map as the example throughout, though it could be more than one main map and you might also have to record the number of physical sheets involved in certain cases as well. </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45</a:t>
            </a:fld>
            <a:endParaRPr lang="en-US"/>
          </a:p>
        </p:txBody>
      </p:sp>
    </p:spTree>
    <p:extLst>
      <p:ext uri="{BB962C8B-B14F-4D97-AF65-F5344CB8AC3E}">
        <p14:creationId xmlns:p14="http://schemas.microsoft.com/office/powerpoint/2010/main" val="2847510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two most common data elements you will record here in 300$b are for color and layout. The RDA instructions for most of these</a:t>
            </a:r>
            <a:r>
              <a:rPr lang="en-US" sz="1200" kern="1200" baseline="0" dirty="0" smtClean="0">
                <a:solidFill>
                  <a:schemeClr val="tx1"/>
                </a:solidFill>
                <a:effectLst/>
                <a:latin typeface="+mn-lt"/>
                <a:ea typeface="+mn-ea"/>
                <a:cs typeface="+mn-cs"/>
              </a:rPr>
              <a:t> physical details types </a:t>
            </a:r>
            <a:r>
              <a:rPr lang="en-US" sz="1200" kern="1200" dirty="0" smtClean="0">
                <a:solidFill>
                  <a:schemeClr val="tx1"/>
                </a:solidFill>
                <a:effectLst/>
                <a:latin typeface="+mn-lt"/>
                <a:ea typeface="+mn-ea"/>
                <a:cs typeface="+mn-cs"/>
              </a:rPr>
              <a:t>are located in Chapter 3 of RDA, except for color.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46</a:t>
            </a:fld>
            <a:endParaRPr lang="en-US"/>
          </a:p>
        </p:txBody>
      </p:sp>
    </p:spTree>
    <p:extLst>
      <p:ext uri="{BB962C8B-B14F-4D97-AF65-F5344CB8AC3E}">
        <p14:creationId xmlns:p14="http://schemas.microsoft.com/office/powerpoint/2010/main" val="1782130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term “color” is given if the map is in two or more multiple colors or if it is a single color other than black, white, or gray. In other words, if it is in a single color such as blue, green, brown or similar then you treat it as a color map.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term “layout” means where the main maps are located on the sheet of paper. Specifically, if you have either of the following cases you will apply the phrase “both sides”: </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two or more main maps appearing on both sides of the sheet, OR,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is only one main map but it starts on one side of the sheet and finishes on the other.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In addition, if you are recording both terms of “color” and “both sides”, the layout term comes first. In other words, it would read as “both sides, color”.</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47</a:t>
            </a:fld>
            <a:endParaRPr lang="en-US"/>
          </a:p>
        </p:txBody>
      </p:sp>
    </p:spTree>
    <p:extLst>
      <p:ext uri="{BB962C8B-B14F-4D97-AF65-F5344CB8AC3E}">
        <p14:creationId xmlns:p14="http://schemas.microsoft.com/office/powerpoint/2010/main" val="3714171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https://www.youtube.com/watch?v=pBqUBLM5VQs&amp;feature=youtu.be</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48</a:t>
            </a:fld>
            <a:endParaRPr lang="en-US"/>
          </a:p>
        </p:txBody>
      </p:sp>
    </p:spTree>
    <p:extLst>
      <p:ext uri="{BB962C8B-B14F-4D97-AF65-F5344CB8AC3E}">
        <p14:creationId xmlns:p14="http://schemas.microsoft.com/office/powerpoint/2010/main" val="1056482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summarize, place the map in “reading position” first and then we always use the neat line to measure from if there is one. And remember that we not only give measurements of the main map or maps, but also the sheet or sheets that they are printed on in some cases AND if they have either a panel or a cover we also give those measurements. Once again, I urge you to get a copy of </a:t>
            </a:r>
            <a:r>
              <a:rPr lang="en-US" sz="1200" i="1" kern="1200" dirty="0" smtClean="0">
                <a:solidFill>
                  <a:schemeClr val="tx1"/>
                </a:solidFill>
                <a:effectLst/>
                <a:latin typeface="+mn-lt"/>
                <a:ea typeface="+mn-ea"/>
                <a:cs typeface="+mn-cs"/>
              </a:rPr>
              <a:t>Cartographic Materials</a:t>
            </a:r>
            <a:r>
              <a:rPr lang="en-US" sz="1200" kern="1200" dirty="0" smtClean="0">
                <a:solidFill>
                  <a:schemeClr val="tx1"/>
                </a:solidFill>
                <a:effectLst/>
                <a:latin typeface="+mn-lt"/>
                <a:ea typeface="+mn-ea"/>
                <a:cs typeface="+mn-cs"/>
              </a:rPr>
              <a:t> and learn from there. Let me quickly show you three illustrations about measurements from this super-useful manual.</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49</a:t>
            </a:fld>
            <a:endParaRPr lang="en-US"/>
          </a:p>
        </p:txBody>
      </p:sp>
    </p:spTree>
    <p:extLst>
      <p:ext uri="{BB962C8B-B14F-4D97-AF65-F5344CB8AC3E}">
        <p14:creationId xmlns:p14="http://schemas.microsoft.com/office/powerpoint/2010/main" val="2417455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shows not only where the neat line is, always the one closest to or touching the geographic area shown, but also the relation to it of what the other outer lines are, for the margin or the border.</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50</a:t>
            </a:fld>
            <a:endParaRPr lang="en-US"/>
          </a:p>
        </p:txBody>
      </p:sp>
    </p:spTree>
    <p:extLst>
      <p:ext uri="{BB962C8B-B14F-4D97-AF65-F5344CB8AC3E}">
        <p14:creationId xmlns:p14="http://schemas.microsoft.com/office/powerpoint/2010/main" val="3064774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shows you what to do when you have a single map on two sheets. As always, measure top to bottom and then side to side, but in this case pretend that the sheets are joined together. Give one set of measurements for the map followed by a set for the sheets. IF the sheets are of different sizes, then what?</a:t>
            </a:r>
            <a:r>
              <a:rPr lang="en-US" sz="1200" kern="1200" baseline="0" dirty="0" smtClean="0">
                <a:solidFill>
                  <a:schemeClr val="tx1"/>
                </a:solidFill>
                <a:effectLst/>
                <a:latin typeface="+mn-lt"/>
                <a:ea typeface="+mn-ea"/>
                <a:cs typeface="+mn-cs"/>
              </a:rPr>
              <a:t> Give the dimensions of each sheet separately with the word “and” between them. So let’s pretend that in the above illustration instead of both sheets each being 76 x  50 cm one is a bit larger than the other. The 300 field then would read: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 map on 2 sheets : $b color ; $c 68 x 88 cm, sheets 76 x 50 cm and 72 x 48 cm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One detail to be aware of here: because the word “on” appears in front of the number of sheets in the extent statement you do not have to repeat it in the dimensions statement in front of the word “sheets”.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51</a:t>
            </a:fld>
            <a:endParaRPr lang="en-US"/>
          </a:p>
        </p:txBody>
      </p:sp>
    </p:spTree>
    <p:extLst>
      <p:ext uri="{BB962C8B-B14F-4D97-AF65-F5344CB8AC3E}">
        <p14:creationId xmlns:p14="http://schemas.microsoft.com/office/powerpoint/2010/main" val="3120313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we have both the map’s size and the cover’s size shown and how to do the measuring. It is not necessary</a:t>
            </a:r>
            <a:r>
              <a:rPr lang="en-US" sz="1200" kern="1200" baseline="0" dirty="0" smtClean="0">
                <a:solidFill>
                  <a:schemeClr val="tx1"/>
                </a:solidFill>
                <a:effectLst/>
                <a:latin typeface="+mn-lt"/>
                <a:ea typeface="+mn-ea"/>
                <a:cs typeface="+mn-cs"/>
              </a:rPr>
              <a:t> to add the sheet size in such a case as that information is not useful. Note especially the use of the phrase “folded </a:t>
            </a:r>
            <a:r>
              <a:rPr lang="en-US" sz="1200" u="sng" kern="1200" baseline="0" dirty="0" smtClean="0">
                <a:solidFill>
                  <a:schemeClr val="tx1"/>
                </a:solidFill>
                <a:effectLst/>
                <a:latin typeface="+mn-lt"/>
                <a:ea typeface="+mn-ea"/>
                <a:cs typeface="+mn-cs"/>
              </a:rPr>
              <a:t>in cover</a:t>
            </a:r>
            <a:r>
              <a:rPr lang="en-US" sz="1200" kern="1200" baseline="0" dirty="0" smtClean="0">
                <a:solidFill>
                  <a:schemeClr val="tx1"/>
                </a:solidFill>
                <a:effectLst/>
                <a:latin typeface="+mn-lt"/>
                <a:ea typeface="+mn-ea"/>
                <a:cs typeface="+mn-cs"/>
              </a:rPr>
              <a:t>” ─ if we were measuring a panel instead it would be “folded </a:t>
            </a:r>
            <a:r>
              <a:rPr lang="en-US" sz="1200" u="sng" kern="1200" baseline="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because the panel is part of the same physical sheet as the map.</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52</a:t>
            </a:fld>
            <a:endParaRPr lang="en-US"/>
          </a:p>
        </p:txBody>
      </p:sp>
    </p:spTree>
    <p:extLst>
      <p:ext uri="{BB962C8B-B14F-4D97-AF65-F5344CB8AC3E}">
        <p14:creationId xmlns:p14="http://schemas.microsoft.com/office/powerpoint/2010/main" val="24122167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especially where to find the instruction for each in RDA. Most importantly, at minimum you must include the 336 and 338 fields in your record because they are designated as Core in RDA.</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53</a:t>
            </a:fld>
            <a:endParaRPr lang="en-US"/>
          </a:p>
        </p:txBody>
      </p:sp>
    </p:spTree>
    <p:extLst>
      <p:ext uri="{BB962C8B-B14F-4D97-AF65-F5344CB8AC3E}">
        <p14:creationId xmlns:p14="http://schemas.microsoft.com/office/powerpoint/2010/main" val="112007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Typically, maps fall into two broad categories, first what we call “general maps”, or those meant to show only a geographic area or areas, and then “topic or subject based maps”, or those that not only show a place but also is about one or more topics, such as geology.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https://www.youtube.com/watch?v=945Wc8wc9JA&amp;feature=youtu.be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Different kinds of maps mean differences in some elements of the bibliographic record. For instance, in the 300 subfield “a” you would say “1 map” when describing a map, but if describing an aerial photograph or satellite image you would say “1 remote-sensing image”. In addition, let me point out that there are also other kinds of cartographic resources out there beyond maps such as globes, atlases, remote-sensing images, and digital versions of the same. In each case some elements in the record will change because of the nature of what it is you are describing.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AB8A1-A83D-43DC-BD60-8D87C2F9BDF9}" type="slidenum">
              <a:rPr lang="en-US" smtClean="0"/>
              <a:t>6</a:t>
            </a:fld>
            <a:endParaRPr lang="en-US"/>
          </a:p>
        </p:txBody>
      </p:sp>
    </p:spTree>
    <p:extLst>
      <p:ext uri="{BB962C8B-B14F-4D97-AF65-F5344CB8AC3E}">
        <p14:creationId xmlns:p14="http://schemas.microsoft.com/office/powerpoint/2010/main" val="38496523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 simple way to remember what content type, media type, and carrier type means. </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54</a:t>
            </a:fld>
            <a:endParaRPr lang="en-US"/>
          </a:p>
        </p:txBody>
      </p:sp>
    </p:spTree>
    <p:extLst>
      <p:ext uri="{BB962C8B-B14F-4D97-AF65-F5344CB8AC3E}">
        <p14:creationId xmlns:p14="http://schemas.microsoft.com/office/powerpoint/2010/main" val="1322743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two examples of the data for the 33X fields as applied to a sheet map and a globe. Individual terms and codes can of course be found at the MARC 21 website in the document titled </a:t>
            </a:r>
            <a:r>
              <a:rPr lang="en-US" sz="1200" i="1" kern="1200" dirty="0" smtClean="0">
                <a:solidFill>
                  <a:schemeClr val="tx1"/>
                </a:solidFill>
                <a:effectLst/>
                <a:latin typeface="+mn-lt"/>
                <a:ea typeface="+mn-ea"/>
                <a:cs typeface="+mn-cs"/>
              </a:rPr>
              <a:t>Value Lists for Codes and Controlled Vocabularies</a:t>
            </a:r>
            <a:r>
              <a:rPr lang="en-US" sz="1200" kern="1200" dirty="0" smtClean="0">
                <a:solidFill>
                  <a:schemeClr val="tx1"/>
                </a:solidFill>
                <a:effectLst/>
                <a:latin typeface="+mn-lt"/>
                <a:ea typeface="+mn-ea"/>
                <a:cs typeface="+mn-cs"/>
              </a:rPr>
              <a:t> or turn to RDA 3.2.1.3 for a list of Media Type</a:t>
            </a:r>
            <a:r>
              <a:rPr lang="en-US" sz="1200" kern="1200" baseline="0" dirty="0" smtClean="0">
                <a:solidFill>
                  <a:schemeClr val="tx1"/>
                </a:solidFill>
                <a:effectLst/>
                <a:latin typeface="+mn-lt"/>
                <a:ea typeface="+mn-ea"/>
                <a:cs typeface="+mn-cs"/>
              </a:rPr>
              <a:t> terms</a:t>
            </a:r>
            <a:r>
              <a:rPr lang="en-US" sz="1200" kern="1200" dirty="0" smtClean="0">
                <a:solidFill>
                  <a:schemeClr val="tx1"/>
                </a:solidFill>
                <a:effectLst/>
                <a:latin typeface="+mn-lt"/>
                <a:ea typeface="+mn-ea"/>
                <a:cs typeface="+mn-cs"/>
              </a:rPr>
              <a:t> and 3.3.1.3 for a list of Carrier Type terms. This should be an easy transition for you; if you already know what terms go in $a of each of these fields for a monograph then it is simply a matter of swapping them out for the correct cartographic terms.</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55</a:t>
            </a:fld>
            <a:endParaRPr lang="en-US"/>
          </a:p>
        </p:txBody>
      </p:sp>
    </p:spTree>
    <p:extLst>
      <p:ext uri="{BB962C8B-B14F-4D97-AF65-F5344CB8AC3E}">
        <p14:creationId xmlns:p14="http://schemas.microsoft.com/office/powerpoint/2010/main" val="37671353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two more sets of 33X fields, one for a digital map as found online, and the other for a plastic raised-relief model of a map.</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56</a:t>
            </a:fld>
            <a:endParaRPr lang="en-US"/>
          </a:p>
        </p:txBody>
      </p:sp>
    </p:spTree>
    <p:extLst>
      <p:ext uri="{BB962C8B-B14F-4D97-AF65-F5344CB8AC3E}">
        <p14:creationId xmlns:p14="http://schemas.microsoft.com/office/powerpoint/2010/main" val="2657440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and the next are the first and second halves of a record for a single map on one sheet. Note that the RDA elements and changes are bolded for reference. In particular, pay attention to the tandem 034 and 255 fields. See how the denominator value appears in slightly different forms in 034$b and 255$a? And how in 255$c the set of coordinates values appear together in one statement within</a:t>
            </a:r>
            <a:r>
              <a:rPr lang="en-US" sz="1200" kern="1200" baseline="0" dirty="0" smtClean="0">
                <a:solidFill>
                  <a:schemeClr val="tx1"/>
                </a:solidFill>
                <a:effectLst/>
                <a:latin typeface="+mn-lt"/>
                <a:ea typeface="+mn-ea"/>
                <a:cs typeface="+mn-cs"/>
              </a:rPr>
              <a:t> a single set of parentheses while they are broken out into their individual values in 034 subfields d, e, f, and 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bolded elements are to emphasize RDA applications or changes, for instance the change from using “ca.” to mean approximately in the 255$a to the actual word, and applying a relationship designator for the person who is the creator in the 100 field.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58</a:t>
            </a:fld>
            <a:endParaRPr lang="en-US"/>
          </a:p>
        </p:txBody>
      </p:sp>
    </p:spTree>
    <p:extLst>
      <p:ext uri="{BB962C8B-B14F-4D97-AF65-F5344CB8AC3E}">
        <p14:creationId xmlns:p14="http://schemas.microsoft.com/office/powerpoint/2010/main" val="1614781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slide the 33X fields stand out but note also the words “illustration” and “color are not abbreviated. Plus the change from the 260 field to the 264 field.</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59</a:t>
            </a:fld>
            <a:endParaRPr lang="en-US"/>
          </a:p>
        </p:txBody>
      </p:sp>
    </p:spTree>
    <p:extLst>
      <p:ext uri="{BB962C8B-B14F-4D97-AF65-F5344CB8AC3E}">
        <p14:creationId xmlns:p14="http://schemas.microsoft.com/office/powerpoint/2010/main" val="42106374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 bibliographic record illustrating</a:t>
            </a:r>
            <a:r>
              <a:rPr lang="en-US" sz="1200" kern="1200" baseline="0" dirty="0" smtClean="0">
                <a:solidFill>
                  <a:schemeClr val="tx1"/>
                </a:solidFill>
                <a:effectLst/>
                <a:latin typeface="+mn-lt"/>
                <a:ea typeface="+mn-ea"/>
                <a:cs typeface="+mn-cs"/>
              </a:rPr>
              <a:t> one map on two sheets.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Personally, I might have chosen a different creator for this map since the U.S. Geological Survey is listed first in the statement of responsibility, but at least this agency was traced in a 710 field. </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60</a:t>
            </a:fld>
            <a:endParaRPr lang="en-US"/>
          </a:p>
        </p:txBody>
      </p:sp>
    </p:spTree>
    <p:extLst>
      <p:ext uri="{BB962C8B-B14F-4D97-AF65-F5344CB8AC3E}">
        <p14:creationId xmlns:p14="http://schemas.microsoft.com/office/powerpoint/2010/main" val="42853700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half of the record clearly gives you the physical situation, see how it is worded in the 300$a, 1 map on 2 sheets? Note also the word approximately in the 255 field, again which we used to  use “ca.” and you’ll still see that in older records from AACR2 a lot. Also, here is a map with a projection statement, as seen in 255$b. Unfortunately, it lacks a set of coordinates, a clue that this record was created some time ago.</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61</a:t>
            </a:fld>
            <a:endParaRPr lang="en-US"/>
          </a:p>
        </p:txBody>
      </p:sp>
    </p:spTree>
    <p:extLst>
      <p:ext uri="{BB962C8B-B14F-4D97-AF65-F5344CB8AC3E}">
        <p14:creationId xmlns:p14="http://schemas.microsoft.com/office/powerpoint/2010/main" val="15378495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want to acknowledge and thank two of my colleagues: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Susan Moore for not only sharing the Natural Scale Indicator video but also for being a superb map cataloging workshop collaborator, maps cataloger, and colleague of mine for many years. And Amanda </a:t>
            </a:r>
            <a:r>
              <a:rPr lang="en-US" sz="1200" kern="1200" dirty="0" err="1" smtClean="0">
                <a:solidFill>
                  <a:schemeClr val="tx1"/>
                </a:solidFill>
                <a:effectLst/>
                <a:latin typeface="+mn-lt"/>
                <a:ea typeface="+mn-ea"/>
                <a:cs typeface="+mn-cs"/>
              </a:rPr>
              <a:t>Clossen</a:t>
            </a:r>
            <a:r>
              <a:rPr lang="en-US" sz="1200" kern="1200" dirty="0" smtClean="0">
                <a:solidFill>
                  <a:schemeClr val="tx1"/>
                </a:solidFill>
                <a:effectLst/>
                <a:latin typeface="+mn-lt"/>
                <a:ea typeface="+mn-ea"/>
                <a:cs typeface="+mn-cs"/>
              </a:rPr>
              <a:t>, a Penn State colleague of mine who was the super talent behind the camera who helped make my two videos possible.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also, thank you again to Charlene Chou and the Council on East Asian Libraries, and Eric Childress and OCLC for their technical support in providing this</a:t>
            </a:r>
            <a:r>
              <a:rPr lang="en-US" sz="1200" kern="1200" baseline="0" dirty="0" smtClean="0">
                <a:solidFill>
                  <a:schemeClr val="tx1"/>
                </a:solidFill>
                <a:effectLst/>
                <a:latin typeface="+mn-lt"/>
                <a:ea typeface="+mn-ea"/>
                <a:cs typeface="+mn-cs"/>
              </a:rPr>
              <a:t> webinar</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63</a:t>
            </a:fld>
            <a:endParaRPr lang="en-US"/>
          </a:p>
        </p:txBody>
      </p:sp>
    </p:spTree>
    <p:extLst>
      <p:ext uri="{BB962C8B-B14F-4D97-AF65-F5344CB8AC3E}">
        <p14:creationId xmlns:p14="http://schemas.microsoft.com/office/powerpoint/2010/main" val="30995775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want to remind you that as you start working with maps or any other kind of cartographic resource feel free to reach out to me with your questions by email. I’ll do my best to help you learn the ropes. </a:t>
            </a:r>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64</a:t>
            </a:fld>
            <a:endParaRPr lang="en-US"/>
          </a:p>
        </p:txBody>
      </p:sp>
    </p:spTree>
    <p:extLst>
      <p:ext uri="{BB962C8B-B14F-4D97-AF65-F5344CB8AC3E}">
        <p14:creationId xmlns:p14="http://schemas.microsoft.com/office/powerpoint/2010/main" val="24618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kind of tools will you need to help guide you through the cataloging process? Here are things to help with cartographic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title listed here of course is focused on sheet maps, but was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written during the use</a:t>
            </a:r>
            <a:r>
              <a:rPr lang="en-US" sz="1200" kern="1200" baseline="0" dirty="0" smtClean="0">
                <a:solidFill>
                  <a:schemeClr val="tx1"/>
                </a:solidFill>
                <a:effectLst/>
                <a:latin typeface="+mn-lt"/>
                <a:ea typeface="+mn-ea"/>
                <a:cs typeface="+mn-cs"/>
              </a:rPr>
              <a:t> of the </a:t>
            </a:r>
            <a:r>
              <a:rPr lang="en-US" sz="1200" kern="1200" dirty="0" smtClean="0">
                <a:solidFill>
                  <a:schemeClr val="tx1"/>
                </a:solidFill>
                <a:effectLst/>
                <a:latin typeface="+mn-lt"/>
                <a:ea typeface="+mn-ea"/>
                <a:cs typeface="+mn-cs"/>
              </a:rPr>
              <a:t>AACR2 standard, and yet most of the content is still relevant to map cataloging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I really want to emphasize the third title, </a:t>
            </a:r>
            <a:r>
              <a:rPr lang="en-US" sz="1200" i="1" kern="1200" dirty="0" smtClean="0">
                <a:solidFill>
                  <a:schemeClr val="tx1"/>
                </a:solidFill>
                <a:effectLst/>
                <a:latin typeface="+mn-lt"/>
                <a:ea typeface="+mn-ea"/>
                <a:cs typeface="+mn-cs"/>
              </a:rPr>
              <a:t>Cartographic Materials</a:t>
            </a:r>
            <a:r>
              <a:rPr lang="en-US" sz="1200" kern="1200" dirty="0" smtClean="0">
                <a:solidFill>
                  <a:schemeClr val="tx1"/>
                </a:solidFill>
                <a:effectLst/>
                <a:latin typeface="+mn-lt"/>
                <a:ea typeface="+mn-ea"/>
                <a:cs typeface="+mn-cs"/>
              </a:rPr>
              <a:t>, because even though it is couched in AACR2 it remains THE manual that takes the rules and describes how to apply them PLUS it has a great set of illustrations for titles and physical description. It is still a </a:t>
            </a:r>
            <a:r>
              <a:rPr lang="en-US" sz="1200" u="sng" kern="1200" dirty="0" smtClean="0">
                <a:solidFill>
                  <a:schemeClr val="tx1"/>
                </a:solidFill>
                <a:effectLst/>
                <a:latin typeface="+mn-lt"/>
                <a:ea typeface="+mn-ea"/>
                <a:cs typeface="+mn-cs"/>
              </a:rPr>
              <a:t>very</a:t>
            </a:r>
            <a:r>
              <a:rPr lang="en-US" sz="1200" kern="1200" dirty="0" smtClean="0">
                <a:solidFill>
                  <a:schemeClr val="tx1"/>
                </a:solidFill>
                <a:effectLst/>
                <a:latin typeface="+mn-lt"/>
                <a:ea typeface="+mn-ea"/>
                <a:cs typeface="+mn-cs"/>
              </a:rPr>
              <a:t> valuable map cataloging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RDA and Cartographic Resources is the newest of these resources and of course this book contains information about cataloging maps using our newest cataloging standard, RDA. </a:t>
            </a:r>
          </a:p>
          <a:p>
            <a:endParaRPr lang="en-US" dirty="0" smtClean="0"/>
          </a:p>
          <a:p>
            <a:r>
              <a:rPr lang="en-US" sz="1200" kern="1200" dirty="0" smtClean="0">
                <a:solidFill>
                  <a:schemeClr val="tx1"/>
                </a:solidFill>
                <a:effectLst/>
                <a:latin typeface="+mn-lt"/>
                <a:ea typeface="+mn-ea"/>
                <a:cs typeface="+mn-cs"/>
              </a:rPr>
              <a:t>Maps and Related Cartographic Materials remains a one-of-a-kind resource; compiled in this book are individual how-to articles on cataloging different types of cartographic resources. Again, even though the content is based on AACR2 much of the details are still relevant today – I continue to use it personally for such things as globes.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don’t forget necessary physical</a:t>
            </a:r>
            <a:r>
              <a:rPr lang="en-US" sz="1200" kern="1200" baseline="0" dirty="0" smtClean="0">
                <a:solidFill>
                  <a:schemeClr val="tx1"/>
                </a:solidFill>
                <a:effectLst/>
                <a:latin typeface="+mn-lt"/>
                <a:ea typeface="+mn-ea"/>
                <a:cs typeface="+mn-cs"/>
              </a:rPr>
              <a:t> tools. I recommend a measuring tape over a meter stick because of the need to measure a wide range of sizes of sheets and its more flexible for that purpose.</a:t>
            </a:r>
            <a:endParaRPr lang="en-US" dirty="0" smtClean="0"/>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7</a:t>
            </a:fld>
            <a:endParaRPr lang="en-US"/>
          </a:p>
        </p:txBody>
      </p:sp>
    </p:spTree>
    <p:extLst>
      <p:ext uri="{BB962C8B-B14F-4D97-AF65-F5344CB8AC3E}">
        <p14:creationId xmlns:p14="http://schemas.microsoft.com/office/powerpoint/2010/main" val="280016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preferred source for cartographic materials is the resource itself, something that did not change from AACR2 for map catalogers.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if we don’t find a key descriptive element as part of the resource, in this case the map itself? If, for instance we cannot find a date, but there is one on an accompanying textual street index, which would be considered an “other source” in RDA 2.2.4, then we can use that date in the 264$c without brackets. According to this same instruction we can go even further and possibly find a date from a reference source on a website or in a text. </a:t>
            </a:r>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8</a:t>
            </a:fld>
            <a:endParaRPr lang="en-US"/>
          </a:p>
        </p:txBody>
      </p:sp>
    </p:spTree>
    <p:extLst>
      <p:ext uri="{BB962C8B-B14F-4D97-AF65-F5344CB8AC3E}">
        <p14:creationId xmlns:p14="http://schemas.microsoft.com/office/powerpoint/2010/main" val="295367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Atlases can be bound or loose-leaf, flat or folded, in cases, boxes, portfolios, or folders.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 me note that multiple single maps can and do appear on a single sheet, or sometimes a single map begins on one side of a single sheet and finishes on the other. These situations have connotations for the 300 field in particular.</a:t>
            </a:r>
          </a:p>
          <a:p>
            <a:endParaRPr lang="en-US" dirty="0" smtClean="0"/>
          </a:p>
          <a:p>
            <a:r>
              <a:rPr lang="en-US" sz="1200" kern="1200" dirty="0" smtClean="0">
                <a:solidFill>
                  <a:schemeClr val="tx1"/>
                </a:solidFill>
                <a:effectLst/>
                <a:latin typeface="+mn-lt"/>
                <a:ea typeface="+mn-ea"/>
                <a:cs typeface="+mn-cs"/>
              </a:rPr>
              <a:t>The description for the single map on multiple sheets shown here is a good one, the key clue to look for is an incomplete border and map details.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D8AB8A1-A83D-43DC-BD60-8D87C2F9BDF9}" type="slidenum">
              <a:rPr lang="en-US" smtClean="0"/>
              <a:t>9</a:t>
            </a:fld>
            <a:endParaRPr lang="en-US"/>
          </a:p>
        </p:txBody>
      </p:sp>
    </p:spTree>
    <p:extLst>
      <p:ext uri="{BB962C8B-B14F-4D97-AF65-F5344CB8AC3E}">
        <p14:creationId xmlns:p14="http://schemas.microsoft.com/office/powerpoint/2010/main" val="426342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Map sets/series</a:t>
            </a:r>
            <a:r>
              <a:rPr lang="en-US" baseline="0" dirty="0" smtClean="0"/>
              <a:t> usually form a single map if assembled (and assuming you have all sheets), often have a collective title but individual sheet designations, and most usually all sheets are at the same scale, but not always. M</a:t>
            </a:r>
            <a:r>
              <a:rPr lang="en-US" sz="1200" kern="1200" dirty="0" smtClean="0">
                <a:solidFill>
                  <a:schemeClr val="tx1"/>
                </a:solidFill>
                <a:effectLst/>
                <a:latin typeface="+mn-lt"/>
                <a:ea typeface="+mn-ea"/>
                <a:cs typeface="+mn-cs"/>
              </a:rPr>
              <a:t>ap sets are often issued as a formal, published series, but not always. This is a very good and succinct description. Probably the most commonly-known map series in our country is the U.S. Geological Survey’s 7.5-minute topographic series.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Yes, there ARE map serials, though this is a pretty unusual type. As with other serially-issued publications you can expect information about the frequency of publication as one guide. For example, the American Automobile Association issues most of its maps annually. That said, more often than not most map collections have cataloged the individual maps as monographs because they don’t collect one for each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Much could be said about maps that you find published or created only online so if you find yourself confused about whether an electronic cartographic resource should be described as a continuing resource versus a cartographic one, the best guide to turn to before you begin cataloging is noted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D8AB8A1-A83D-43DC-BD60-8D87C2F9BDF9}" type="slidenum">
              <a:rPr lang="en-US" smtClean="0"/>
              <a:t>10</a:t>
            </a:fld>
            <a:endParaRPr lang="en-US"/>
          </a:p>
        </p:txBody>
      </p:sp>
    </p:spTree>
    <p:extLst>
      <p:ext uri="{BB962C8B-B14F-4D97-AF65-F5344CB8AC3E}">
        <p14:creationId xmlns:p14="http://schemas.microsoft.com/office/powerpoint/2010/main" val="69133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3C8238-0EC6-48FD-A514-D983A37A52B3}" type="datetime1">
              <a:rPr lang="en-US" smtClean="0"/>
              <a:t>5/10/2017</a:t>
            </a:fld>
            <a:endParaRPr lang="en-US"/>
          </a:p>
        </p:txBody>
      </p:sp>
      <p:sp>
        <p:nvSpPr>
          <p:cNvPr id="5" name="Footer Placeholder 4"/>
          <p:cNvSpPr>
            <a:spLocks noGrp="1"/>
          </p:cNvSpPr>
          <p:nvPr>
            <p:ph type="ftr" sz="quarter" idx="11"/>
          </p:nvPr>
        </p:nvSpPr>
        <p:spPr/>
        <p:txBody>
          <a:bodyPr/>
          <a:lstStyle/>
          <a:p>
            <a:r>
              <a:rPr lang="en-US" smtClean="0"/>
              <a:t>CEAL map cataloging workshop, May 1-2, 2017</a:t>
            </a: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347402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7BFBB-9517-4D60-81C5-1E4731FABD51}" type="datetime1">
              <a:rPr lang="en-US" smtClean="0"/>
              <a:t>5/10/2017</a:t>
            </a:fld>
            <a:endParaRPr lang="en-US"/>
          </a:p>
        </p:txBody>
      </p:sp>
      <p:sp>
        <p:nvSpPr>
          <p:cNvPr id="5" name="Footer Placeholder 4"/>
          <p:cNvSpPr>
            <a:spLocks noGrp="1"/>
          </p:cNvSpPr>
          <p:nvPr>
            <p:ph type="ftr" sz="quarter" idx="11"/>
          </p:nvPr>
        </p:nvSpPr>
        <p:spPr/>
        <p:txBody>
          <a:bodyPr/>
          <a:lstStyle/>
          <a:p>
            <a:r>
              <a:rPr lang="en-US" smtClean="0"/>
              <a:t>CEAL map cataloging workshop, May 1-2, 2017</a:t>
            </a: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81040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B358C-E9DE-4E34-9C7A-FE32A474ABBA}" type="datetime1">
              <a:rPr lang="en-US" smtClean="0"/>
              <a:t>5/10/2017</a:t>
            </a:fld>
            <a:endParaRPr lang="en-US"/>
          </a:p>
        </p:txBody>
      </p:sp>
      <p:sp>
        <p:nvSpPr>
          <p:cNvPr id="5" name="Footer Placeholder 4"/>
          <p:cNvSpPr>
            <a:spLocks noGrp="1"/>
          </p:cNvSpPr>
          <p:nvPr>
            <p:ph type="ftr" sz="quarter" idx="11"/>
          </p:nvPr>
        </p:nvSpPr>
        <p:spPr/>
        <p:txBody>
          <a:bodyPr/>
          <a:lstStyle/>
          <a:p>
            <a:r>
              <a:rPr lang="en-US" smtClean="0"/>
              <a:t>CEAL map cataloging workshop, May 1-2, 2017</a:t>
            </a: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C970CB9-FBE7-47B2-A20F-35810F68AE18}"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2853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1640385-32D4-439F-8E2F-91F8EF084900}" type="datetime1">
              <a:rPr lang="en-US" smtClean="0"/>
              <a:t>5/10/2017</a:t>
            </a:fld>
            <a:endParaRPr lang="en-US"/>
          </a:p>
        </p:txBody>
      </p:sp>
      <p:sp>
        <p:nvSpPr>
          <p:cNvPr id="6" name="Footer Placeholder 5"/>
          <p:cNvSpPr>
            <a:spLocks noGrp="1"/>
          </p:cNvSpPr>
          <p:nvPr>
            <p:ph type="ftr" sz="quarter" idx="11"/>
          </p:nvPr>
        </p:nvSpPr>
        <p:spPr/>
        <p:txBody>
          <a:bodyPr/>
          <a:lstStyle/>
          <a:p>
            <a:r>
              <a:rPr lang="en-US" smtClean="0"/>
              <a:t>CEAL map cataloging workshop, May 1-2, 2017</a:t>
            </a: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116662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F9AAEC8-81AD-4809-AC11-1EF84E889599}" type="datetime1">
              <a:rPr lang="en-US" smtClean="0"/>
              <a:t>5/10/2017</a:t>
            </a:fld>
            <a:endParaRPr lang="en-US"/>
          </a:p>
        </p:txBody>
      </p:sp>
      <p:sp>
        <p:nvSpPr>
          <p:cNvPr id="6" name="Footer Placeholder 5"/>
          <p:cNvSpPr>
            <a:spLocks noGrp="1"/>
          </p:cNvSpPr>
          <p:nvPr>
            <p:ph type="ftr" sz="quarter" idx="11"/>
          </p:nvPr>
        </p:nvSpPr>
        <p:spPr/>
        <p:txBody>
          <a:bodyPr/>
          <a:lstStyle/>
          <a:p>
            <a:r>
              <a:rPr lang="en-US" smtClean="0"/>
              <a:t>CEAL map cataloging workshop, May 1-2, 2017</a:t>
            </a: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970CB9-FBE7-47B2-A20F-35810F68AE18}"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753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4CCE724-06BD-42BF-92EB-1C7F2B929C79}" type="datetime1">
              <a:rPr lang="en-US" smtClean="0"/>
              <a:t>5/10/2017</a:t>
            </a:fld>
            <a:endParaRPr lang="en-US"/>
          </a:p>
        </p:txBody>
      </p:sp>
      <p:sp>
        <p:nvSpPr>
          <p:cNvPr id="6" name="Footer Placeholder 5"/>
          <p:cNvSpPr>
            <a:spLocks noGrp="1"/>
          </p:cNvSpPr>
          <p:nvPr>
            <p:ph type="ftr" sz="quarter" idx="11"/>
          </p:nvPr>
        </p:nvSpPr>
        <p:spPr/>
        <p:txBody>
          <a:bodyPr/>
          <a:lstStyle/>
          <a:p>
            <a:r>
              <a:rPr lang="en-US" smtClean="0"/>
              <a:t>CEAL map cataloging workshop, May 1-2, 2017</a:t>
            </a: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355970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CC6A9-33CE-421D-BAAB-E759D019E7DE}" type="datetime1">
              <a:rPr lang="en-US" smtClean="0"/>
              <a:t>5/10/2017</a:t>
            </a:fld>
            <a:endParaRPr lang="en-US"/>
          </a:p>
        </p:txBody>
      </p:sp>
      <p:sp>
        <p:nvSpPr>
          <p:cNvPr id="5" name="Footer Placeholder 4"/>
          <p:cNvSpPr>
            <a:spLocks noGrp="1"/>
          </p:cNvSpPr>
          <p:nvPr>
            <p:ph type="ftr" sz="quarter" idx="11"/>
          </p:nvPr>
        </p:nvSpPr>
        <p:spPr/>
        <p:txBody>
          <a:bodyPr/>
          <a:lstStyle/>
          <a:p>
            <a:r>
              <a:rPr lang="en-US" smtClean="0"/>
              <a:t>CEAL map cataloging workshop, May 1-2, 2017</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2687257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84BC3E-E846-4AC5-9877-EE2539B85ABB}" type="datetime1">
              <a:rPr lang="en-US" smtClean="0"/>
              <a:t>5/10/2017</a:t>
            </a:fld>
            <a:endParaRPr lang="en-US"/>
          </a:p>
        </p:txBody>
      </p:sp>
      <p:sp>
        <p:nvSpPr>
          <p:cNvPr id="5" name="Footer Placeholder 4"/>
          <p:cNvSpPr>
            <a:spLocks noGrp="1"/>
          </p:cNvSpPr>
          <p:nvPr>
            <p:ph type="ftr" sz="quarter" idx="11"/>
          </p:nvPr>
        </p:nvSpPr>
        <p:spPr/>
        <p:txBody>
          <a:bodyPr/>
          <a:lstStyle/>
          <a:p>
            <a:r>
              <a:rPr lang="en-US" smtClean="0"/>
              <a:t>CEAL map cataloging workshop, May 1-2, 2017</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24143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BC2EC7-880A-4FAB-859A-0999D999B130}" type="datetime1">
              <a:rPr lang="en-US" smtClean="0"/>
              <a:t>5/10/2017</a:t>
            </a:fld>
            <a:endParaRPr lang="en-US"/>
          </a:p>
        </p:txBody>
      </p:sp>
      <p:sp>
        <p:nvSpPr>
          <p:cNvPr id="5" name="Footer Placeholder 4"/>
          <p:cNvSpPr>
            <a:spLocks noGrp="1"/>
          </p:cNvSpPr>
          <p:nvPr>
            <p:ph type="ftr" sz="quarter" idx="11"/>
          </p:nvPr>
        </p:nvSpPr>
        <p:spPr/>
        <p:txBody>
          <a:bodyPr/>
          <a:lstStyle/>
          <a:p>
            <a:r>
              <a:rPr lang="en-US" smtClean="0"/>
              <a:t>CEAL map cataloging workshop, May 1-2, 2017</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153904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BBFC7-2577-41ED-A2DD-B9A394DBCD9C}" type="datetime1">
              <a:rPr lang="en-US" smtClean="0"/>
              <a:t>5/10/2017</a:t>
            </a:fld>
            <a:endParaRPr lang="en-US"/>
          </a:p>
        </p:txBody>
      </p:sp>
      <p:sp>
        <p:nvSpPr>
          <p:cNvPr id="5" name="Footer Placeholder 4"/>
          <p:cNvSpPr>
            <a:spLocks noGrp="1"/>
          </p:cNvSpPr>
          <p:nvPr>
            <p:ph type="ftr" sz="quarter" idx="11"/>
          </p:nvPr>
        </p:nvSpPr>
        <p:spPr/>
        <p:txBody>
          <a:bodyPr/>
          <a:lstStyle/>
          <a:p>
            <a:r>
              <a:rPr lang="en-US" smtClean="0"/>
              <a:t>CEAL map cataloging workshop, May 1-2, 2017</a:t>
            </a: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367234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6B56BC-0AE7-45E0-86A0-767CA5985EF9}" type="datetime1">
              <a:rPr lang="en-US" smtClean="0"/>
              <a:t>5/10/2017</a:t>
            </a:fld>
            <a:endParaRPr lang="en-US"/>
          </a:p>
        </p:txBody>
      </p:sp>
      <p:sp>
        <p:nvSpPr>
          <p:cNvPr id="6" name="Footer Placeholder 5"/>
          <p:cNvSpPr>
            <a:spLocks noGrp="1"/>
          </p:cNvSpPr>
          <p:nvPr>
            <p:ph type="ftr" sz="quarter" idx="11"/>
          </p:nvPr>
        </p:nvSpPr>
        <p:spPr/>
        <p:txBody>
          <a:bodyPr/>
          <a:lstStyle/>
          <a:p>
            <a:r>
              <a:rPr lang="en-US" smtClean="0"/>
              <a:t>CEAL map cataloging workshop, May 1-2, 2017</a:t>
            </a: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148218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55B962-1B68-4856-A421-3C555F9133B3}" type="datetime1">
              <a:rPr lang="en-US" smtClean="0"/>
              <a:t>5/10/2017</a:t>
            </a:fld>
            <a:endParaRPr lang="en-US"/>
          </a:p>
        </p:txBody>
      </p:sp>
      <p:sp>
        <p:nvSpPr>
          <p:cNvPr id="8" name="Footer Placeholder 7"/>
          <p:cNvSpPr>
            <a:spLocks noGrp="1"/>
          </p:cNvSpPr>
          <p:nvPr>
            <p:ph type="ftr" sz="quarter" idx="11"/>
          </p:nvPr>
        </p:nvSpPr>
        <p:spPr/>
        <p:txBody>
          <a:bodyPr/>
          <a:lstStyle/>
          <a:p>
            <a:r>
              <a:rPr lang="en-US" smtClean="0"/>
              <a:t>CEAL map cataloging workshop, May 1-2, 2017</a:t>
            </a: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385396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D73D96-6E5A-450E-98D4-50FA39213A7A}" type="datetime1">
              <a:rPr lang="en-US" smtClean="0"/>
              <a:t>5/10/2017</a:t>
            </a:fld>
            <a:endParaRPr lang="en-US"/>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390328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E4DC3-1B84-4FA6-A04B-9B79EF3DA142}" type="datetime1">
              <a:rPr lang="en-US" smtClean="0"/>
              <a:t>5/10/2017</a:t>
            </a:fld>
            <a:endParaRPr lang="en-US"/>
          </a:p>
        </p:txBody>
      </p:sp>
      <p:sp>
        <p:nvSpPr>
          <p:cNvPr id="3" name="Footer Placeholder 2"/>
          <p:cNvSpPr>
            <a:spLocks noGrp="1"/>
          </p:cNvSpPr>
          <p:nvPr>
            <p:ph type="ftr" sz="quarter" idx="11"/>
          </p:nvPr>
        </p:nvSpPr>
        <p:spPr/>
        <p:txBody>
          <a:bodyPr/>
          <a:lstStyle/>
          <a:p>
            <a:r>
              <a:rPr lang="en-US" smtClean="0"/>
              <a:t>CEAL map cataloging workshop, May 1-2, 2017</a:t>
            </a: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346411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91729-66A2-4FB3-9343-2F612D31D293}" type="datetime1">
              <a:rPr lang="en-US" smtClean="0"/>
              <a:t>5/10/2017</a:t>
            </a:fld>
            <a:endParaRPr lang="en-US"/>
          </a:p>
        </p:txBody>
      </p:sp>
      <p:sp>
        <p:nvSpPr>
          <p:cNvPr id="6" name="Footer Placeholder 5"/>
          <p:cNvSpPr>
            <a:spLocks noGrp="1"/>
          </p:cNvSpPr>
          <p:nvPr>
            <p:ph type="ftr" sz="quarter" idx="11"/>
          </p:nvPr>
        </p:nvSpPr>
        <p:spPr/>
        <p:txBody>
          <a:bodyPr/>
          <a:lstStyle/>
          <a:p>
            <a:r>
              <a:rPr lang="en-US" smtClean="0"/>
              <a:t>CEAL map cataloging workshop, May 1-2, 2017</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148670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B758-724B-46C2-977A-5430354A5423}" type="datetime1">
              <a:rPr lang="en-US" smtClean="0"/>
              <a:t>5/10/2017</a:t>
            </a:fld>
            <a:endParaRPr lang="en-US"/>
          </a:p>
        </p:txBody>
      </p:sp>
      <p:sp>
        <p:nvSpPr>
          <p:cNvPr id="6" name="Footer Placeholder 5"/>
          <p:cNvSpPr>
            <a:spLocks noGrp="1"/>
          </p:cNvSpPr>
          <p:nvPr>
            <p:ph type="ftr" sz="quarter" idx="11"/>
          </p:nvPr>
        </p:nvSpPr>
        <p:spPr/>
        <p:txBody>
          <a:bodyPr/>
          <a:lstStyle/>
          <a:p>
            <a:r>
              <a:rPr lang="en-US" smtClean="0"/>
              <a:t>CEAL map cataloging workshop, May 1-2, 2017</a:t>
            </a: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C970CB9-FBE7-47B2-A20F-35810F68AE18}" type="slidenum">
              <a:rPr lang="en-US" smtClean="0"/>
              <a:t>‹#›</a:t>
            </a:fld>
            <a:endParaRPr lang="en-US"/>
          </a:p>
        </p:txBody>
      </p:sp>
    </p:spTree>
    <p:extLst>
      <p:ext uri="{BB962C8B-B14F-4D97-AF65-F5344CB8AC3E}">
        <p14:creationId xmlns:p14="http://schemas.microsoft.com/office/powerpoint/2010/main" val="343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C810090-CEAB-4F9B-9A82-C6167592B99A}" type="datetime1">
              <a:rPr lang="en-US" smtClean="0"/>
              <a:t>5/10/2017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CEAL map cataloging workshop, May 1-2, 2017</a:t>
            </a: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C970CB9-FBE7-47B2-A20F-35810F68AE18}" type="slidenum">
              <a:rPr lang="en-US" smtClean="0"/>
              <a:t>‹#›</a:t>
            </a:fld>
            <a:endParaRPr lang="en-US"/>
          </a:p>
        </p:txBody>
      </p:sp>
    </p:spTree>
    <p:extLst>
      <p:ext uri="{BB962C8B-B14F-4D97-AF65-F5344CB8AC3E}">
        <p14:creationId xmlns:p14="http://schemas.microsoft.com/office/powerpoint/2010/main" val="384711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c.gov/marc/cfmap.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boundingbox.klokantech.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pga2@psu.edu"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1"/>
            <a:ext cx="7704667" cy="2743199"/>
          </a:xfrm>
        </p:spPr>
        <p:txBody>
          <a:bodyPr>
            <a:noAutofit/>
          </a:bodyPr>
          <a:lstStyle/>
          <a:p>
            <a:pPr algn="ctr"/>
            <a:r>
              <a:rPr lang="en-US" sz="4800" b="1" dirty="0" smtClean="0"/>
              <a:t>Core Aspects of Cataloging Cartographic Resources </a:t>
            </a:r>
            <a:endParaRPr lang="en-US" sz="4800" b="1" dirty="0"/>
          </a:p>
        </p:txBody>
      </p:sp>
      <p:sp>
        <p:nvSpPr>
          <p:cNvPr id="5" name="Subtitle 4"/>
          <p:cNvSpPr>
            <a:spLocks noGrp="1"/>
          </p:cNvSpPr>
          <p:nvPr>
            <p:ph type="subTitle" idx="1"/>
          </p:nvPr>
        </p:nvSpPr>
        <p:spPr/>
        <p:txBody>
          <a:bodyPr>
            <a:normAutofit lnSpcReduction="10000"/>
          </a:bodyPr>
          <a:lstStyle/>
          <a:p>
            <a:r>
              <a:rPr lang="en-US" dirty="0" smtClean="0">
                <a:solidFill>
                  <a:schemeClr val="tx1">
                    <a:lumMod val="65000"/>
                    <a:lumOff val="35000"/>
                  </a:schemeClr>
                </a:solidFill>
              </a:rPr>
              <a:t>Mr. Paige G. Andrew </a:t>
            </a:r>
          </a:p>
          <a:p>
            <a:r>
              <a:rPr lang="en-US" dirty="0" smtClean="0"/>
              <a:t>Cartographic Resources Cataloging Librarian</a:t>
            </a:r>
            <a:endParaRPr lang="en-US" dirty="0"/>
          </a:p>
          <a:p>
            <a:r>
              <a:rPr lang="en-US" dirty="0" smtClean="0">
                <a:solidFill>
                  <a:schemeClr val="tx1">
                    <a:lumMod val="65000"/>
                    <a:lumOff val="35000"/>
                  </a:schemeClr>
                </a:solidFill>
              </a:rPr>
              <a:t>Pennsylvania State University</a:t>
            </a:r>
            <a:endParaRPr lang="en-US" dirty="0">
              <a:solidFill>
                <a:schemeClr val="tx1">
                  <a:lumMod val="65000"/>
                  <a:lumOff val="35000"/>
                </a:schemeClr>
              </a:solidFill>
            </a:endParaRPr>
          </a:p>
        </p:txBody>
      </p:sp>
      <p:sp>
        <p:nvSpPr>
          <p:cNvPr id="3" name="Footer Placeholder 2"/>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288508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You Have? (cont.)</a:t>
            </a:r>
            <a:endParaRPr lang="en-US" b="1" dirty="0"/>
          </a:p>
        </p:txBody>
      </p:sp>
      <p:sp>
        <p:nvSpPr>
          <p:cNvPr id="3" name="Content Placeholder 2"/>
          <p:cNvSpPr>
            <a:spLocks noGrp="1"/>
          </p:cNvSpPr>
          <p:nvPr>
            <p:ph idx="1"/>
          </p:nvPr>
        </p:nvSpPr>
        <p:spPr/>
        <p:txBody>
          <a:bodyPr/>
          <a:lstStyle/>
          <a:p>
            <a:r>
              <a:rPr lang="en-US" dirty="0"/>
              <a:t>Map set/series – collection of maps, with common, unifying features and the same scale and relief/symbols.</a:t>
            </a:r>
          </a:p>
          <a:p>
            <a:r>
              <a:rPr lang="en-US" dirty="0" smtClean="0"/>
              <a:t>Map serial – Infrequent </a:t>
            </a:r>
          </a:p>
          <a:p>
            <a:r>
              <a:rPr lang="en-US" dirty="0" smtClean="0"/>
              <a:t>Digital map – </a:t>
            </a:r>
            <a:r>
              <a:rPr lang="en-US" i="1" dirty="0" smtClean="0"/>
              <a:t>Guidelines for Distinguishing Cartographic Electronic Resources from other Electronic Resources</a:t>
            </a:r>
            <a:r>
              <a:rPr lang="en-US" dirty="0"/>
              <a:t> (</a:t>
            </a:r>
            <a:r>
              <a:rPr lang="en-US" dirty="0">
                <a:hlinkClick r:id="rId3"/>
              </a:rPr>
              <a:t>http://</a:t>
            </a:r>
            <a:r>
              <a:rPr lang="en-US" dirty="0" smtClean="0">
                <a:hlinkClick r:id="rId3"/>
              </a:rPr>
              <a:t>www.loc.gov/marc/cfmap.html</a:t>
            </a:r>
            <a:r>
              <a:rPr lang="en-US" dirty="0" smtClean="0"/>
              <a:t>) still helpful in determining what you’ve got</a:t>
            </a:r>
            <a:endParaRPr lang="en-US" dirty="0"/>
          </a:p>
        </p:txBody>
      </p:sp>
      <p:sp>
        <p:nvSpPr>
          <p:cNvPr id="4" name="Footer Placeholder 3"/>
          <p:cNvSpPr>
            <a:spLocks noGrp="1"/>
          </p:cNvSpPr>
          <p:nvPr>
            <p:ph type="ftr" sz="quarter" idx="11"/>
          </p:nvPr>
        </p:nvSpPr>
        <p:spPr/>
        <p:txBody>
          <a:bodyPr/>
          <a:lstStyle/>
          <a:p>
            <a:r>
              <a:rPr lang="en-US" dirty="0"/>
              <a:t>CEAL map cataloging workshop, May 1-2, 2017</a:t>
            </a:r>
          </a:p>
          <a:p>
            <a:endParaRPr lang="en-US" dirty="0"/>
          </a:p>
        </p:txBody>
      </p:sp>
    </p:spTree>
    <p:extLst>
      <p:ext uri="{BB962C8B-B14F-4D97-AF65-F5344CB8AC3E}">
        <p14:creationId xmlns:p14="http://schemas.microsoft.com/office/powerpoint/2010/main" val="3300843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Fixed Fields for Cartographic Resources</a:t>
            </a:r>
            <a:endParaRPr lang="en-US" b="1" dirty="0"/>
          </a:p>
        </p:txBody>
      </p:sp>
      <p:sp>
        <p:nvSpPr>
          <p:cNvPr id="3" name="Content Placeholder 2"/>
          <p:cNvSpPr>
            <a:spLocks noGrp="1"/>
          </p:cNvSpPr>
          <p:nvPr>
            <p:ph idx="1"/>
          </p:nvPr>
        </p:nvSpPr>
        <p:spPr/>
        <p:txBody>
          <a:bodyPr>
            <a:normAutofit lnSpcReduction="10000"/>
          </a:bodyPr>
          <a:lstStyle/>
          <a:p>
            <a:r>
              <a:rPr lang="en-US" dirty="0" smtClean="0"/>
              <a:t>Type: always “e” except if map is manuscript (“f”)</a:t>
            </a:r>
          </a:p>
          <a:p>
            <a:r>
              <a:rPr lang="en-US" dirty="0" err="1" smtClean="0"/>
              <a:t>CrTp</a:t>
            </a:r>
            <a:r>
              <a:rPr lang="en-US" dirty="0" smtClean="0"/>
              <a:t>: (Type of Cartographic Material) – use “a” for monographic map, including for digital maps</a:t>
            </a:r>
          </a:p>
          <a:p>
            <a:r>
              <a:rPr lang="en-US" dirty="0" err="1" smtClean="0"/>
              <a:t>Proj</a:t>
            </a:r>
            <a:r>
              <a:rPr lang="en-US" dirty="0" smtClean="0"/>
              <a:t>: (Projection) – code for projection type </a:t>
            </a:r>
            <a:r>
              <a:rPr lang="en-US" i="1" u="sng" dirty="0" smtClean="0"/>
              <a:t>only</a:t>
            </a:r>
            <a:r>
              <a:rPr lang="en-US" dirty="0" smtClean="0"/>
              <a:t> if the map specifies it</a:t>
            </a:r>
          </a:p>
          <a:p>
            <a:r>
              <a:rPr lang="en-US" dirty="0" err="1" smtClean="0"/>
              <a:t>Relf</a:t>
            </a:r>
            <a:r>
              <a:rPr lang="en-US" dirty="0" smtClean="0"/>
              <a:t>: (Relief) – codes for types of relief/depth shown on map (up to 4) and also use in tandem with a relief note (500)</a:t>
            </a:r>
          </a:p>
          <a:p>
            <a:pPr lvl="1"/>
            <a:r>
              <a:rPr lang="en-US" dirty="0" smtClean="0"/>
              <a:t>Example: Relief shown by contours and spot heights.</a:t>
            </a:r>
          </a:p>
          <a:p>
            <a:r>
              <a:rPr lang="en-US" dirty="0" err="1" smtClean="0"/>
              <a:t>SpFm</a:t>
            </a:r>
            <a:r>
              <a:rPr lang="en-US" dirty="0" smtClean="0"/>
              <a:t>: (Special Format Characteristics) – use to indicate if the map is characteristically different (e.g., a wall map, game, puzzle, etc.)</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74264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006 and 007 fields</a:t>
            </a:r>
            <a:endParaRPr lang="en-US" b="1" dirty="0"/>
          </a:p>
        </p:txBody>
      </p:sp>
      <p:sp>
        <p:nvSpPr>
          <p:cNvPr id="3" name="Content Placeholder 2"/>
          <p:cNvSpPr>
            <a:spLocks noGrp="1"/>
          </p:cNvSpPr>
          <p:nvPr>
            <p:ph idx="1"/>
          </p:nvPr>
        </p:nvSpPr>
        <p:spPr/>
        <p:txBody>
          <a:bodyPr/>
          <a:lstStyle/>
          <a:p>
            <a:r>
              <a:rPr lang="en-US" dirty="0" smtClean="0"/>
              <a:t>Can add 006 for cartographic resources for accompanying maps</a:t>
            </a:r>
          </a:p>
          <a:p>
            <a:r>
              <a:rPr lang="en-US" dirty="0" smtClean="0"/>
              <a:t>Can add 006 to bring out book aspects of atlases</a:t>
            </a:r>
          </a:p>
          <a:p>
            <a:pPr lvl="1"/>
            <a:r>
              <a:rPr lang="en-US" dirty="0" smtClean="0"/>
              <a:t>LC adds when there is substantial text </a:t>
            </a:r>
          </a:p>
          <a:p>
            <a:r>
              <a:rPr lang="en-US" dirty="0" smtClean="0"/>
              <a:t>Add an 006 for computer file aspects of digital maps</a:t>
            </a:r>
            <a:endParaRPr lang="en-US" dirty="0"/>
          </a:p>
          <a:p>
            <a:r>
              <a:rPr lang="en-US" dirty="0" smtClean="0"/>
              <a:t>007 is optional </a:t>
            </a:r>
          </a:p>
          <a:p>
            <a:pPr lvl="1"/>
            <a:r>
              <a:rPr lang="en-US" sz="1800" dirty="0" smtClean="0"/>
              <a:t>Treat as “required” – machine-readable data</a:t>
            </a:r>
          </a:p>
          <a:p>
            <a:pPr lvl="1"/>
            <a:r>
              <a:rPr lang="en-US" sz="1800" dirty="0" smtClean="0"/>
              <a:t>More than one 007 for carto resources</a:t>
            </a:r>
          </a:p>
          <a:p>
            <a:pPr lvl="1"/>
            <a:r>
              <a:rPr lang="en-US" sz="1800" dirty="0" smtClean="0"/>
              <a:t>007 for </a:t>
            </a:r>
            <a:r>
              <a:rPr lang="en-US" sz="1800" dirty="0" err="1" smtClean="0"/>
              <a:t>micoforms</a:t>
            </a:r>
            <a:r>
              <a:rPr lang="en-US" sz="1800" dirty="0" smtClean="0"/>
              <a:t> can be applied to maps</a:t>
            </a:r>
          </a:p>
        </p:txBody>
      </p:sp>
      <p:sp>
        <p:nvSpPr>
          <p:cNvPr id="4" name="Footer Placeholder 3"/>
          <p:cNvSpPr>
            <a:spLocks noGrp="1"/>
          </p:cNvSpPr>
          <p:nvPr>
            <p:ph type="ftr" sz="quarter" idx="11"/>
          </p:nvPr>
        </p:nvSpPr>
        <p:spPr/>
        <p:txBody>
          <a:bodyPr/>
          <a:lstStyle/>
          <a:p>
            <a:r>
              <a:rPr lang="en-US" dirty="0"/>
              <a:t>CEAL map cataloging workshop, May 1-2, 2017</a:t>
            </a:r>
          </a:p>
          <a:p>
            <a:endParaRPr lang="en-US" dirty="0"/>
          </a:p>
        </p:txBody>
      </p:sp>
    </p:spTree>
    <p:extLst>
      <p:ext uri="{BB962C8B-B14F-4D97-AF65-F5344CB8AC3E}">
        <p14:creationId xmlns:p14="http://schemas.microsoft.com/office/powerpoint/2010/main" val="8229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Title Proper</a:t>
            </a:r>
            <a:endParaRPr lang="en-US" b="1" dirty="0"/>
          </a:p>
        </p:txBody>
      </p:sp>
      <p:sp>
        <p:nvSpPr>
          <p:cNvPr id="3" name="Content Placeholder 2"/>
          <p:cNvSpPr>
            <a:spLocks noGrp="1"/>
          </p:cNvSpPr>
          <p:nvPr>
            <p:ph idx="1"/>
          </p:nvPr>
        </p:nvSpPr>
        <p:spPr>
          <a:xfrm>
            <a:off x="1942415" y="1752600"/>
            <a:ext cx="6591985" cy="4158622"/>
          </a:xfrm>
        </p:spPr>
        <p:txBody>
          <a:bodyPr>
            <a:normAutofit/>
          </a:bodyPr>
          <a:lstStyle/>
          <a:p>
            <a:r>
              <a:rPr lang="en-US" dirty="0" smtClean="0"/>
              <a:t>If only one title = title proper (example below)</a:t>
            </a:r>
          </a:p>
          <a:p>
            <a:r>
              <a:rPr lang="en-US" dirty="0" smtClean="0"/>
              <a:t>Title proper goes into 245$a</a:t>
            </a:r>
          </a:p>
          <a:p>
            <a:pPr lvl="0">
              <a:buClr>
                <a:srgbClr val="A53010"/>
              </a:buClr>
            </a:pPr>
            <a:r>
              <a:rPr lang="en-US" dirty="0" smtClean="0">
                <a:solidFill>
                  <a:prstClr val="black">
                    <a:lumMod val="75000"/>
                    <a:lumOff val="25000"/>
                  </a:prstClr>
                </a:solidFill>
              </a:rPr>
              <a:t>Title proper does </a:t>
            </a:r>
            <a:r>
              <a:rPr lang="en-US" dirty="0">
                <a:solidFill>
                  <a:prstClr val="black">
                    <a:lumMod val="75000"/>
                    <a:lumOff val="25000"/>
                  </a:prstClr>
                </a:solidFill>
              </a:rPr>
              <a:t>NOT include </a:t>
            </a:r>
            <a:endParaRPr lang="en-US" dirty="0" smtClean="0">
              <a:solidFill>
                <a:prstClr val="black">
                  <a:lumMod val="75000"/>
                  <a:lumOff val="25000"/>
                </a:prstClr>
              </a:solidFill>
            </a:endParaRPr>
          </a:p>
          <a:p>
            <a:pPr lvl="1">
              <a:buClr>
                <a:srgbClr val="A53010"/>
              </a:buClr>
            </a:pPr>
            <a:r>
              <a:rPr lang="en-US" sz="1800" dirty="0" smtClean="0">
                <a:solidFill>
                  <a:prstClr val="black">
                    <a:lumMod val="75000"/>
                    <a:lumOff val="25000"/>
                  </a:prstClr>
                </a:solidFill>
              </a:rPr>
              <a:t>Parallel </a:t>
            </a:r>
            <a:r>
              <a:rPr lang="en-US" sz="1800" dirty="0">
                <a:solidFill>
                  <a:prstClr val="black">
                    <a:lumMod val="75000"/>
                    <a:lumOff val="25000"/>
                  </a:prstClr>
                </a:solidFill>
              </a:rPr>
              <a:t>title proper </a:t>
            </a:r>
          </a:p>
          <a:p>
            <a:pPr lvl="1">
              <a:lnSpc>
                <a:spcPct val="120000"/>
              </a:lnSpc>
              <a:spcBef>
                <a:spcPts val="0"/>
              </a:spcBef>
              <a:buClr>
                <a:srgbClr val="A53010"/>
              </a:buClr>
            </a:pPr>
            <a:r>
              <a:rPr lang="en-US" sz="1800" dirty="0">
                <a:solidFill>
                  <a:prstClr val="black">
                    <a:lumMod val="75000"/>
                    <a:lumOff val="25000"/>
                  </a:prstClr>
                </a:solidFill>
              </a:rPr>
              <a:t>Other title information</a:t>
            </a:r>
          </a:p>
          <a:p>
            <a:pPr lvl="1">
              <a:lnSpc>
                <a:spcPct val="120000"/>
              </a:lnSpc>
              <a:spcBef>
                <a:spcPts val="0"/>
              </a:spcBef>
              <a:buClr>
                <a:srgbClr val="A53010"/>
              </a:buClr>
            </a:pPr>
            <a:r>
              <a:rPr lang="en-US" sz="1800" dirty="0">
                <a:solidFill>
                  <a:prstClr val="black">
                    <a:lumMod val="75000"/>
                    <a:lumOff val="25000"/>
                  </a:prstClr>
                </a:solidFill>
              </a:rPr>
              <a:t>Parallel other title </a:t>
            </a:r>
            <a:r>
              <a:rPr lang="en-US" sz="1800" dirty="0" smtClean="0">
                <a:solidFill>
                  <a:prstClr val="black">
                    <a:lumMod val="75000"/>
                    <a:lumOff val="25000"/>
                  </a:prstClr>
                </a:solidFill>
              </a:rPr>
              <a:t>information</a:t>
            </a:r>
          </a:p>
          <a:p>
            <a:pPr marL="457200" lvl="1" indent="0">
              <a:lnSpc>
                <a:spcPct val="120000"/>
              </a:lnSpc>
              <a:spcBef>
                <a:spcPts val="0"/>
              </a:spcBef>
              <a:buClr>
                <a:srgbClr val="A53010"/>
              </a:buClr>
              <a:buNone/>
            </a:pPr>
            <a:r>
              <a:rPr lang="en-US" sz="1800" dirty="0" smtClean="0">
                <a:solidFill>
                  <a:prstClr val="black">
                    <a:lumMod val="75000"/>
                    <a:lumOff val="25000"/>
                  </a:prstClr>
                </a:solidFill>
              </a:rPr>
              <a:t>     (</a:t>
            </a:r>
            <a:r>
              <a:rPr lang="en-US" sz="1800" dirty="0">
                <a:solidFill>
                  <a:prstClr val="black">
                    <a:lumMod val="75000"/>
                    <a:lumOff val="25000"/>
                  </a:prstClr>
                </a:solidFill>
              </a:rPr>
              <a:t>these go in $b) (RDA 2.3.2.1</a:t>
            </a:r>
            <a:r>
              <a:rPr lang="en-US" sz="1800" dirty="0" smtClean="0">
                <a:solidFill>
                  <a:prstClr val="black">
                    <a:lumMod val="75000"/>
                    <a:lumOff val="25000"/>
                  </a:prstClr>
                </a:solidFill>
              </a:rPr>
              <a:t>)</a:t>
            </a:r>
          </a:p>
          <a:p>
            <a:pPr marL="457200" lvl="1" indent="0">
              <a:lnSpc>
                <a:spcPct val="120000"/>
              </a:lnSpc>
              <a:spcBef>
                <a:spcPts val="0"/>
              </a:spcBef>
              <a:buClr>
                <a:srgbClr val="A53010"/>
              </a:buClr>
              <a:buNone/>
            </a:pPr>
            <a:endParaRPr lang="en-US" sz="1800" dirty="0">
              <a:solidFill>
                <a:prstClr val="black">
                  <a:lumMod val="75000"/>
                  <a:lumOff val="25000"/>
                </a:prstClr>
              </a:solidFill>
            </a:endParaRPr>
          </a:p>
          <a:p>
            <a:pPr marL="457200" lvl="1" indent="0">
              <a:lnSpc>
                <a:spcPct val="120000"/>
              </a:lnSpc>
              <a:spcBef>
                <a:spcPts val="0"/>
              </a:spcBef>
              <a:buClr>
                <a:srgbClr val="A53010"/>
              </a:buClr>
              <a:buNone/>
            </a:pPr>
            <a:endParaRPr lang="en-US" sz="1800" dirty="0" smtClean="0">
              <a:solidFill>
                <a:prstClr val="black">
                  <a:lumMod val="75000"/>
                  <a:lumOff val="25000"/>
                </a:prstClr>
              </a:solidFill>
            </a:endParaRPr>
          </a:p>
          <a:p>
            <a:pPr marL="457200" lvl="1" indent="0">
              <a:lnSpc>
                <a:spcPct val="120000"/>
              </a:lnSpc>
              <a:spcBef>
                <a:spcPts val="0"/>
              </a:spcBef>
              <a:buClr>
                <a:srgbClr val="A53010"/>
              </a:buClr>
              <a:buNone/>
            </a:pPr>
            <a:endParaRPr lang="en-US" sz="1800" dirty="0" smtClean="0">
              <a:solidFill>
                <a:prstClr val="black">
                  <a:lumMod val="75000"/>
                  <a:lumOff val="25000"/>
                </a:prstClr>
              </a:solidFill>
            </a:endParaRPr>
          </a:p>
          <a:p>
            <a:pPr marL="457200" lvl="1" indent="0">
              <a:lnSpc>
                <a:spcPct val="120000"/>
              </a:lnSpc>
              <a:spcBef>
                <a:spcPts val="0"/>
              </a:spcBef>
              <a:buClr>
                <a:srgbClr val="A53010"/>
              </a:buClr>
              <a:buNone/>
            </a:pPr>
            <a:endParaRPr lang="en-US" sz="1800" dirty="0">
              <a:solidFill>
                <a:prstClr val="black">
                  <a:lumMod val="75000"/>
                  <a:lumOff val="25000"/>
                </a:prstClr>
              </a:solidFill>
            </a:endParaRPr>
          </a:p>
          <a:p>
            <a:pPr marL="457200" lvl="1" indent="0">
              <a:lnSpc>
                <a:spcPct val="120000"/>
              </a:lnSpc>
              <a:spcBef>
                <a:spcPts val="0"/>
              </a:spcBef>
              <a:buClr>
                <a:srgbClr val="A53010"/>
              </a:buClr>
              <a:buNone/>
            </a:pPr>
            <a:endParaRPr lang="en-US" sz="1800" dirty="0">
              <a:solidFill>
                <a:prstClr val="black">
                  <a:lumMod val="75000"/>
                  <a:lumOff val="25000"/>
                </a:prstClr>
              </a:solidFill>
            </a:endParaRP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148317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Title Elements </a:t>
            </a:r>
            <a:r>
              <a:rPr lang="en-US" b="1" dirty="0" err="1" smtClean="0"/>
              <a:t>Specfic</a:t>
            </a:r>
            <a:r>
              <a:rPr lang="en-US" b="1" dirty="0" smtClean="0"/>
              <a:t> to Maps</a:t>
            </a:r>
            <a:endParaRPr lang="en-US" b="1" dirty="0"/>
          </a:p>
        </p:txBody>
      </p:sp>
      <p:sp>
        <p:nvSpPr>
          <p:cNvPr id="3" name="Content Placeholder 2"/>
          <p:cNvSpPr>
            <a:spLocks noGrp="1"/>
          </p:cNvSpPr>
          <p:nvPr>
            <p:ph idx="1"/>
          </p:nvPr>
        </p:nvSpPr>
        <p:spPr/>
        <p:txBody>
          <a:bodyPr>
            <a:normAutofit/>
          </a:bodyPr>
          <a:lstStyle/>
          <a:p>
            <a:pPr lvl="0">
              <a:buClr>
                <a:srgbClr val="A53010"/>
              </a:buClr>
            </a:pPr>
            <a:r>
              <a:rPr lang="en-US" dirty="0">
                <a:solidFill>
                  <a:prstClr val="black">
                    <a:lumMod val="75000"/>
                    <a:lumOff val="25000"/>
                  </a:prstClr>
                </a:solidFill>
              </a:rPr>
              <a:t>If the title includes a scale statement, include the statement in the title proper (RDA 2.3.2.8.2)</a:t>
            </a:r>
          </a:p>
          <a:p>
            <a:r>
              <a:rPr lang="en-US" dirty="0"/>
              <a:t>Titles can be divided and parts appear in different places and may be in various amounts of completeness (“scattered title”)</a:t>
            </a:r>
          </a:p>
          <a:p>
            <a:r>
              <a:rPr lang="en-US" dirty="0"/>
              <a:t>Can add the place covered by the map </a:t>
            </a:r>
            <a:r>
              <a:rPr lang="en-US" u="sng" dirty="0"/>
              <a:t>if not present</a:t>
            </a:r>
            <a:r>
              <a:rPr lang="en-US" dirty="0"/>
              <a:t> in the title, using square brackets, in $b (RDA 2.3.4.5</a:t>
            </a:r>
            <a:r>
              <a:rPr lang="en-US" dirty="0" smtClean="0"/>
              <a:t>)</a:t>
            </a:r>
          </a:p>
          <a:p>
            <a:pPr lvl="1"/>
            <a:r>
              <a:rPr lang="en-US" sz="1800" dirty="0" smtClean="0"/>
              <a:t>Add 500 note “Other title information supplied by cataloger” in such a case</a:t>
            </a:r>
            <a:endParaRPr lang="en-US" sz="1800" dirty="0"/>
          </a:p>
          <a:p>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25237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47490"/>
          </a:xfrm>
        </p:spPr>
        <p:txBody>
          <a:bodyPr/>
          <a:lstStyle/>
          <a:p>
            <a:r>
              <a:rPr lang="en-US" b="1" dirty="0" smtClean="0"/>
              <a:t>Single Title Example</a:t>
            </a:r>
            <a:endParaRPr lang="en-US"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0" y="1371600"/>
            <a:ext cx="4343400" cy="4540250"/>
          </a:xfrm>
        </p:spPr>
      </p:pic>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1546843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Locations Where Title May Appear</a:t>
            </a:r>
            <a:endParaRPr lang="en-US"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19917" y="2133600"/>
            <a:ext cx="5037666" cy="3778250"/>
          </a:xfrm>
        </p:spPr>
      </p:pic>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1004317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Choosing Title Proper</a:t>
            </a:r>
            <a:endParaRPr lang="en-US" b="1" dirty="0"/>
          </a:p>
        </p:txBody>
      </p:sp>
      <p:sp>
        <p:nvSpPr>
          <p:cNvPr id="3" name="Content Placeholder 2"/>
          <p:cNvSpPr>
            <a:spLocks noGrp="1"/>
          </p:cNvSpPr>
          <p:nvPr>
            <p:ph idx="1"/>
          </p:nvPr>
        </p:nvSpPr>
        <p:spPr>
          <a:xfrm>
            <a:off x="1942415" y="1752600"/>
            <a:ext cx="6591985" cy="4158622"/>
          </a:xfrm>
        </p:spPr>
        <p:txBody>
          <a:bodyPr>
            <a:normAutofit/>
          </a:bodyPr>
          <a:lstStyle/>
          <a:p>
            <a:pPr marL="0" indent="0">
              <a:buNone/>
            </a:pPr>
            <a:r>
              <a:rPr lang="en-US" b="1" dirty="0" smtClean="0"/>
              <a:t>When there is more than title to chose from, how do we choose the title proper?</a:t>
            </a:r>
          </a:p>
          <a:p>
            <a:pPr marL="0" lvl="0" indent="0">
              <a:buNone/>
            </a:pPr>
            <a:r>
              <a:rPr lang="en-US" dirty="0">
                <a:solidFill>
                  <a:prstClr val="black">
                    <a:lumMod val="75000"/>
                    <a:lumOff val="25000"/>
                  </a:prstClr>
                </a:solidFill>
              </a:rPr>
              <a:t>Title selection is sometimes difficult (single title can be read differently and/or more than one title) (RDA 2.3.2.5</a:t>
            </a:r>
            <a:r>
              <a:rPr lang="en-US" dirty="0" smtClean="0">
                <a:solidFill>
                  <a:prstClr val="black">
                    <a:lumMod val="75000"/>
                    <a:lumOff val="25000"/>
                  </a:prstClr>
                </a:solidFill>
              </a:rPr>
              <a:t>)</a:t>
            </a:r>
          </a:p>
          <a:p>
            <a:pPr marL="0" indent="0">
              <a:buNone/>
            </a:pPr>
            <a:r>
              <a:rPr lang="en-US" b="1" dirty="0">
                <a:solidFill>
                  <a:prstClr val="black">
                    <a:lumMod val="75000"/>
                    <a:lumOff val="25000"/>
                  </a:prstClr>
                </a:solidFill>
              </a:rPr>
              <a:t>Always</a:t>
            </a:r>
            <a:r>
              <a:rPr lang="en-US" dirty="0">
                <a:solidFill>
                  <a:prstClr val="black">
                    <a:lumMod val="75000"/>
                    <a:lumOff val="25000"/>
                  </a:prstClr>
                </a:solidFill>
              </a:rPr>
              <a:t> prefer the title that includes Place and Topic together, no matter its location, </a:t>
            </a:r>
            <a:r>
              <a:rPr lang="en-US" b="1" i="1" dirty="0">
                <a:solidFill>
                  <a:prstClr val="black">
                    <a:lumMod val="75000"/>
                    <a:lumOff val="25000"/>
                  </a:prstClr>
                </a:solidFill>
              </a:rPr>
              <a:t>but</a:t>
            </a:r>
            <a:r>
              <a:rPr lang="en-US" dirty="0">
                <a:solidFill>
                  <a:prstClr val="black">
                    <a:lumMod val="75000"/>
                    <a:lumOff val="25000"/>
                  </a:prstClr>
                </a:solidFill>
              </a:rPr>
              <a:t> if map is a general map (no topic) prefer the most comprehensive according to place.</a:t>
            </a:r>
          </a:p>
          <a:p>
            <a:pPr marL="0" lvl="0" indent="0">
              <a:buClr>
                <a:srgbClr val="A53010"/>
              </a:buClr>
              <a:buNone/>
            </a:pPr>
            <a:r>
              <a:rPr lang="en-US" dirty="0" smtClean="0">
                <a:solidFill>
                  <a:prstClr val="black">
                    <a:lumMod val="75000"/>
                    <a:lumOff val="25000"/>
                  </a:prstClr>
                </a:solidFill>
              </a:rPr>
              <a:t>Typically a panel or cover title is the most comprehensive.</a:t>
            </a:r>
          </a:p>
          <a:p>
            <a:pPr marL="0" lvl="0" indent="0">
              <a:buClr>
                <a:srgbClr val="A53010"/>
              </a:buClr>
              <a:buNone/>
            </a:pPr>
            <a:endParaRPr lang="en-US" dirty="0">
              <a:solidFill>
                <a:prstClr val="black">
                  <a:lumMod val="75000"/>
                  <a:lumOff val="25000"/>
                </a:prstClr>
              </a:solidFill>
            </a:endParaRPr>
          </a:p>
          <a:p>
            <a:pPr marL="0" indent="0">
              <a:buNone/>
            </a:pPr>
            <a:endParaRPr lang="en-US" b="1" dirty="0"/>
          </a:p>
        </p:txBody>
      </p:sp>
      <p:sp>
        <p:nvSpPr>
          <p:cNvPr id="4" name="Footer Placeholder 3"/>
          <p:cNvSpPr>
            <a:spLocks noGrp="1"/>
          </p:cNvSpPr>
          <p:nvPr>
            <p:ph type="ftr" sz="quarter" idx="11"/>
          </p:nvPr>
        </p:nvSpPr>
        <p:spPr/>
        <p:txBody>
          <a:bodyPr/>
          <a:lstStyle/>
          <a:p>
            <a:r>
              <a:rPr lang="en-US" dirty="0" smtClean="0"/>
              <a:t>CEAL map cataloging workshop, May 1-2, 2017</a:t>
            </a:r>
            <a:endParaRPr lang="en-US" dirty="0"/>
          </a:p>
        </p:txBody>
      </p:sp>
    </p:spTree>
    <p:extLst>
      <p:ext uri="{BB962C8B-B14F-4D97-AF65-F5344CB8AC3E}">
        <p14:creationId xmlns:p14="http://schemas.microsoft.com/office/powerpoint/2010/main" val="92757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Choosing Title Proper… Continued</a:t>
            </a:r>
            <a:endParaRPr lang="en-US" b="1" dirty="0"/>
          </a:p>
        </p:txBody>
      </p:sp>
      <p:sp>
        <p:nvSpPr>
          <p:cNvPr id="3" name="Content Placeholder 2"/>
          <p:cNvSpPr>
            <a:spLocks noGrp="1"/>
          </p:cNvSpPr>
          <p:nvPr>
            <p:ph idx="1"/>
          </p:nvPr>
        </p:nvSpPr>
        <p:spPr/>
        <p:txBody>
          <a:bodyPr/>
          <a:lstStyle/>
          <a:p>
            <a:pPr lvl="0">
              <a:buClr>
                <a:srgbClr val="A53010"/>
              </a:buClr>
            </a:pPr>
            <a:r>
              <a:rPr lang="en-US" dirty="0">
                <a:solidFill>
                  <a:prstClr val="black">
                    <a:lumMod val="75000"/>
                    <a:lumOff val="25000"/>
                  </a:prstClr>
                </a:solidFill>
              </a:rPr>
              <a:t>Title is chosen on the basis of sequence, layout or typography (RDA 2.3.2.5)</a:t>
            </a:r>
          </a:p>
          <a:p>
            <a:pPr lvl="0">
              <a:buClr>
                <a:srgbClr val="A53010"/>
              </a:buClr>
            </a:pPr>
            <a:r>
              <a:rPr lang="en-US" dirty="0">
                <a:solidFill>
                  <a:prstClr val="black">
                    <a:lumMod val="75000"/>
                    <a:lumOff val="25000"/>
                  </a:prstClr>
                </a:solidFill>
              </a:rPr>
              <a:t>If no clear choice, choose the most comprehensive title, or “collective title” (RDA 2.3.2.6.1)</a:t>
            </a:r>
          </a:p>
          <a:p>
            <a:pPr lvl="1">
              <a:spcBef>
                <a:spcPts val="0"/>
              </a:spcBef>
              <a:buClr>
                <a:srgbClr val="A53010"/>
              </a:buClr>
            </a:pPr>
            <a:r>
              <a:rPr lang="en-US" sz="1800" dirty="0">
                <a:solidFill>
                  <a:prstClr val="black">
                    <a:lumMod val="75000"/>
                    <a:lumOff val="25000"/>
                  </a:prstClr>
                </a:solidFill>
              </a:rPr>
              <a:t>Can give other titles as variant title</a:t>
            </a:r>
          </a:p>
          <a:p>
            <a:pPr lvl="1">
              <a:spcBef>
                <a:spcPts val="0"/>
              </a:spcBef>
              <a:buClr>
                <a:srgbClr val="A53010"/>
              </a:buClr>
            </a:pPr>
            <a:r>
              <a:rPr lang="en-US" sz="1800" dirty="0">
                <a:solidFill>
                  <a:prstClr val="black">
                    <a:lumMod val="75000"/>
                    <a:lumOff val="25000"/>
                  </a:prstClr>
                </a:solidFill>
              </a:rPr>
              <a:t>Can give other form of title proper as variant title</a:t>
            </a:r>
          </a:p>
          <a:p>
            <a:pPr lvl="0"/>
            <a:r>
              <a:rPr lang="en-US" dirty="0">
                <a:solidFill>
                  <a:prstClr val="black">
                    <a:lumMod val="75000"/>
                    <a:lumOff val="25000"/>
                  </a:prstClr>
                </a:solidFill>
              </a:rPr>
              <a:t>I</a:t>
            </a:r>
            <a:r>
              <a:rPr lang="en-US" dirty="0" smtClean="0">
                <a:solidFill>
                  <a:prstClr val="black">
                    <a:lumMod val="75000"/>
                    <a:lumOff val="25000"/>
                  </a:prstClr>
                </a:solidFill>
              </a:rPr>
              <a:t>f </a:t>
            </a:r>
            <a:r>
              <a:rPr lang="en-US" dirty="0">
                <a:solidFill>
                  <a:prstClr val="black">
                    <a:lumMod val="75000"/>
                    <a:lumOff val="25000"/>
                  </a:prstClr>
                </a:solidFill>
              </a:rPr>
              <a:t>you have to </a:t>
            </a:r>
            <a:r>
              <a:rPr lang="en-US" i="1" dirty="0">
                <a:solidFill>
                  <a:prstClr val="black">
                    <a:lumMod val="75000"/>
                    <a:lumOff val="25000"/>
                  </a:prstClr>
                </a:solidFill>
              </a:rPr>
              <a:t>devise</a:t>
            </a:r>
            <a:r>
              <a:rPr lang="en-US" dirty="0">
                <a:solidFill>
                  <a:prstClr val="black">
                    <a:lumMod val="75000"/>
                    <a:lumOff val="25000"/>
                  </a:prstClr>
                </a:solidFill>
              </a:rPr>
              <a:t> a title because there isn’t one, see RDA 2.3.2.11.2 </a:t>
            </a:r>
            <a:r>
              <a:rPr lang="en-US" dirty="0" smtClean="0">
                <a:solidFill>
                  <a:prstClr val="black">
                    <a:lumMod val="75000"/>
                    <a:lumOff val="25000"/>
                  </a:prstClr>
                </a:solidFill>
              </a:rPr>
              <a:t>[always include </a:t>
            </a:r>
            <a:r>
              <a:rPr lang="en-US" dirty="0">
                <a:solidFill>
                  <a:prstClr val="black">
                    <a:lumMod val="75000"/>
                    <a:lumOff val="25000"/>
                  </a:prstClr>
                </a:solidFill>
              </a:rPr>
              <a:t>place, </a:t>
            </a:r>
            <a:r>
              <a:rPr lang="en-US" dirty="0" smtClean="0">
                <a:solidFill>
                  <a:prstClr val="black">
                    <a:lumMod val="75000"/>
                    <a:lumOff val="25000"/>
                  </a:prstClr>
                </a:solidFill>
              </a:rPr>
              <a:t>add </a:t>
            </a:r>
            <a:r>
              <a:rPr lang="en-US" dirty="0">
                <a:solidFill>
                  <a:prstClr val="black">
                    <a:lumMod val="75000"/>
                    <a:lumOff val="25000"/>
                  </a:prstClr>
                </a:solidFill>
              </a:rPr>
              <a:t>topic if apparent]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2390344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47490"/>
          </a:xfrm>
        </p:spPr>
        <p:txBody>
          <a:bodyPr/>
          <a:lstStyle/>
          <a:p>
            <a:r>
              <a:rPr lang="en-US" b="1" dirty="0" smtClean="0"/>
              <a:t>Two Titles Example</a:t>
            </a:r>
            <a:endParaRPr lang="en-US" b="1"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pic>
        <p:nvPicPr>
          <p:cNvPr id="1026" name="Picture 2" descr="Image result for chamber of commerce map"/>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42416" y="1447799"/>
            <a:ext cx="6210984" cy="468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49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5201" y="624110"/>
            <a:ext cx="6589199" cy="747490"/>
          </a:xfrm>
        </p:spPr>
        <p:txBody>
          <a:bodyPr/>
          <a:lstStyle/>
          <a:p>
            <a:r>
              <a:rPr lang="en-US" b="1" dirty="0" smtClean="0"/>
              <a:t>WEBINAR OBJECTIVES</a:t>
            </a:r>
            <a:endParaRPr lang="en-US" b="1" dirty="0"/>
          </a:p>
        </p:txBody>
      </p:sp>
      <p:sp>
        <p:nvSpPr>
          <p:cNvPr id="4" name="Content Placeholder 3"/>
          <p:cNvSpPr>
            <a:spLocks noGrp="1"/>
          </p:cNvSpPr>
          <p:nvPr>
            <p:ph idx="1"/>
          </p:nvPr>
        </p:nvSpPr>
        <p:spPr>
          <a:xfrm>
            <a:off x="1942415" y="1524000"/>
            <a:ext cx="6591985" cy="4387222"/>
          </a:xfrm>
        </p:spPr>
        <p:txBody>
          <a:bodyPr>
            <a:normAutofit/>
          </a:bodyPr>
          <a:lstStyle/>
          <a:p>
            <a:pPr marL="0" indent="0" algn="ctr">
              <a:buNone/>
            </a:pPr>
            <a:r>
              <a:rPr lang="en-US" b="1" dirty="0" smtClean="0"/>
              <a:t>DAY ONE</a:t>
            </a:r>
          </a:p>
          <a:p>
            <a:r>
              <a:rPr lang="en-US" dirty="0" smtClean="0"/>
              <a:t>Introduce key concepts when cataloging maps</a:t>
            </a:r>
          </a:p>
          <a:p>
            <a:r>
              <a:rPr lang="en-US" dirty="0" smtClean="0"/>
              <a:t>Show different types of maps, impact on description</a:t>
            </a:r>
          </a:p>
          <a:p>
            <a:r>
              <a:rPr lang="en-US" dirty="0" smtClean="0"/>
              <a:t>Share key cataloging resources/tools</a:t>
            </a:r>
          </a:p>
          <a:p>
            <a:r>
              <a:rPr lang="en-US" dirty="0" smtClean="0"/>
              <a:t>Review important “background” information</a:t>
            </a:r>
          </a:p>
          <a:p>
            <a:r>
              <a:rPr lang="en-US" dirty="0" smtClean="0"/>
              <a:t>Identifying title proper, handling multiple titles</a:t>
            </a:r>
          </a:p>
          <a:p>
            <a:pPr marL="0" indent="0">
              <a:buNone/>
            </a:pPr>
            <a:endParaRPr lang="en-US" dirty="0"/>
          </a:p>
          <a:p>
            <a:pPr marL="0" indent="0" algn="ctr">
              <a:buNone/>
            </a:pPr>
            <a:r>
              <a:rPr lang="en-US" b="1" dirty="0" smtClean="0"/>
              <a:t>DAY TWO</a:t>
            </a:r>
          </a:p>
          <a:p>
            <a:r>
              <a:rPr lang="en-US" dirty="0" smtClean="0"/>
              <a:t>Explain scale and how to calculate it</a:t>
            </a:r>
          </a:p>
          <a:p>
            <a:r>
              <a:rPr lang="en-US" dirty="0" smtClean="0"/>
              <a:t>Show and discuss how to measure maps</a:t>
            </a:r>
          </a:p>
          <a:p>
            <a:r>
              <a:rPr lang="en-US" dirty="0" smtClean="0"/>
              <a:t>View some bibliographic record examples</a:t>
            </a:r>
          </a:p>
          <a:p>
            <a:pPr marL="0" indent="0">
              <a:buNone/>
            </a:pPr>
            <a:endParaRPr lang="en-US" dirty="0" smtClean="0"/>
          </a:p>
          <a:p>
            <a:endParaRPr lang="en-US" dirty="0" smtClean="0"/>
          </a:p>
          <a:p>
            <a:endParaRPr lang="en-US" dirty="0"/>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Century Gothic" panose="020B0502020202020204"/>
                <a:ea typeface="+mn-ea"/>
                <a:cs typeface="+mn-cs"/>
              </a:rPr>
              <a:t>CEAL map cataloging workshop, May 1-2, 2017</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64557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Statement of Responsibility: Cartographic Situation</a:t>
            </a:r>
            <a:endParaRPr lang="en-US" b="1" dirty="0"/>
          </a:p>
        </p:txBody>
      </p:sp>
      <p:sp>
        <p:nvSpPr>
          <p:cNvPr id="3" name="Content Placeholder 2"/>
          <p:cNvSpPr>
            <a:spLocks noGrp="1"/>
          </p:cNvSpPr>
          <p:nvPr>
            <p:ph idx="1"/>
          </p:nvPr>
        </p:nvSpPr>
        <p:spPr/>
        <p:txBody>
          <a:bodyPr/>
          <a:lstStyle/>
          <a:p>
            <a:r>
              <a:rPr lang="en-US" dirty="0" smtClean="0"/>
              <a:t>Contemporary cartographic resources most often attributed to corporate bodies</a:t>
            </a:r>
          </a:p>
          <a:p>
            <a:r>
              <a:rPr lang="en-US" dirty="0" smtClean="0"/>
              <a:t>Most maps in U.S. produced by federal agencies</a:t>
            </a:r>
          </a:p>
          <a:p>
            <a:r>
              <a:rPr lang="en-US" dirty="0" smtClean="0"/>
              <a:t>Map publishers, whether government agency or private company, often are also map creators</a:t>
            </a:r>
          </a:p>
          <a:p>
            <a:pPr lvl="1"/>
            <a:r>
              <a:rPr lang="en-US" dirty="0" smtClean="0"/>
              <a:t>Statement may only appear as a logo, still considered formal statement of responsibility</a:t>
            </a:r>
          </a:p>
          <a:p>
            <a:r>
              <a:rPr lang="en-US" dirty="0" smtClean="0"/>
              <a:t>Commonly a corporate body appears in 1XX as creator</a:t>
            </a:r>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768294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Statement of Responsibility According to RDA</a:t>
            </a:r>
            <a:endParaRPr lang="en-US" b="1" dirty="0"/>
          </a:p>
        </p:txBody>
      </p:sp>
      <p:sp>
        <p:nvSpPr>
          <p:cNvPr id="3" name="Content Placeholder 2"/>
          <p:cNvSpPr>
            <a:spLocks noGrp="1"/>
          </p:cNvSpPr>
          <p:nvPr>
            <p:ph idx="1"/>
          </p:nvPr>
        </p:nvSpPr>
        <p:spPr/>
        <p:txBody>
          <a:bodyPr/>
          <a:lstStyle/>
          <a:p>
            <a:r>
              <a:rPr lang="en-US" dirty="0"/>
              <a:t>Statements of responsibility are transcribed</a:t>
            </a:r>
          </a:p>
          <a:p>
            <a:r>
              <a:rPr lang="en-US" dirty="0"/>
              <a:t>Order of preference is given in RDA 2.4.2.2</a:t>
            </a:r>
          </a:p>
          <a:p>
            <a:pPr lvl="1"/>
            <a:r>
              <a:rPr lang="en-US" sz="1800" dirty="0"/>
              <a:t>Same source as the title proper</a:t>
            </a:r>
          </a:p>
          <a:p>
            <a:pPr lvl="1"/>
            <a:r>
              <a:rPr lang="en-US" sz="1800" dirty="0"/>
              <a:t>Another source within the resource itself</a:t>
            </a:r>
          </a:p>
          <a:p>
            <a:pPr lvl="1"/>
            <a:r>
              <a:rPr lang="en-US" sz="1800" dirty="0"/>
              <a:t>One of the other sources specified at RDA 2.2.4</a:t>
            </a:r>
          </a:p>
          <a:p>
            <a:pPr indent="-285750"/>
            <a:r>
              <a:rPr lang="en-US" dirty="0"/>
              <a:t>Sometimes there is no statement on the piece, and that is okay</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298767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Cartographic Editions</a:t>
            </a:r>
            <a:r>
              <a:rPr lang="en-US" dirty="0" smtClean="0"/>
              <a:t>	</a:t>
            </a:r>
            <a:endParaRPr lang="en-US" dirty="0"/>
          </a:p>
        </p:txBody>
      </p:sp>
      <p:sp>
        <p:nvSpPr>
          <p:cNvPr id="3" name="Content Placeholder 2"/>
          <p:cNvSpPr>
            <a:spLocks noGrp="1"/>
          </p:cNvSpPr>
          <p:nvPr>
            <p:ph idx="1"/>
          </p:nvPr>
        </p:nvSpPr>
        <p:spPr/>
        <p:txBody>
          <a:bodyPr/>
          <a:lstStyle/>
          <a:p>
            <a:r>
              <a:rPr lang="en-US" dirty="0" smtClean="0"/>
              <a:t>Core element in RDA for all resources</a:t>
            </a:r>
          </a:p>
          <a:p>
            <a:r>
              <a:rPr lang="en-US" dirty="0" smtClean="0"/>
              <a:t>Can be issued as named, dated, or other ways</a:t>
            </a:r>
          </a:p>
          <a:p>
            <a:pPr lvl="1"/>
            <a:r>
              <a:rPr lang="en-US" dirty="0" smtClean="0"/>
              <a:t>“geographic coverage” statement pretty unique, e.g. North American edition</a:t>
            </a:r>
          </a:p>
          <a:p>
            <a:pPr lvl="1"/>
            <a:r>
              <a:rPr lang="en-US" dirty="0" smtClean="0"/>
              <a:t>Sometimes accompanied by statement of responsibility</a:t>
            </a:r>
          </a:p>
          <a:p>
            <a:r>
              <a:rPr lang="en-US" dirty="0" smtClean="0"/>
              <a:t>Map set or series: individual sheets within may be of a different edition than other sheets</a:t>
            </a:r>
          </a:p>
          <a:p>
            <a:r>
              <a:rPr lang="en-US" dirty="0" smtClean="0"/>
              <a:t>“Revised”-type statements very important to cartographic resources, automatically are editions</a:t>
            </a:r>
          </a:p>
          <a:p>
            <a:pPr lvl="1"/>
            <a:r>
              <a:rPr lang="en-US" dirty="0" smtClean="0"/>
              <a:t>Other edition designation terms: preliminary; updated; corrected</a:t>
            </a:r>
          </a:p>
          <a:p>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149451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264 Field</a:t>
            </a:r>
            <a:endParaRPr lang="en-US" b="1" dirty="0"/>
          </a:p>
        </p:txBody>
      </p:sp>
      <p:sp>
        <p:nvSpPr>
          <p:cNvPr id="3" name="Content Placeholder 2"/>
          <p:cNvSpPr>
            <a:spLocks noGrp="1"/>
          </p:cNvSpPr>
          <p:nvPr>
            <p:ph idx="1"/>
          </p:nvPr>
        </p:nvSpPr>
        <p:spPr/>
        <p:txBody>
          <a:bodyPr>
            <a:normAutofit/>
          </a:bodyPr>
          <a:lstStyle/>
          <a:p>
            <a:r>
              <a:rPr lang="en-US" dirty="0" smtClean="0"/>
              <a:t>Separate 264s for Production, Publication, Distribution, Manufacture, and Copyright Date</a:t>
            </a:r>
          </a:p>
          <a:p>
            <a:r>
              <a:rPr lang="en-US" dirty="0" smtClean="0"/>
              <a:t>Second Indicator value determines the type of data</a:t>
            </a:r>
          </a:p>
          <a:p>
            <a:r>
              <a:rPr lang="en-US" dirty="0" smtClean="0"/>
              <a:t>“Production” data means it is not published</a:t>
            </a:r>
          </a:p>
          <a:p>
            <a:r>
              <a:rPr lang="en-US" dirty="0" smtClean="0"/>
              <a:t>Mix and match as needed</a:t>
            </a:r>
          </a:p>
          <a:p>
            <a:r>
              <a:rPr lang="en-US" dirty="0" smtClean="0"/>
              <a:t>If square brackets are used, each subfield is bracketed individually</a:t>
            </a:r>
          </a:p>
          <a:p>
            <a:r>
              <a:rPr lang="en-US" dirty="0" smtClean="0"/>
              <a:t>NO “</a:t>
            </a:r>
            <a:r>
              <a:rPr lang="en-US" dirty="0" err="1" smtClean="0"/>
              <a:t>S.l.</a:t>
            </a:r>
            <a:r>
              <a:rPr lang="en-US" dirty="0" smtClean="0"/>
              <a:t>” and/or “</a:t>
            </a:r>
            <a:r>
              <a:rPr lang="en-US" dirty="0" err="1" smtClean="0"/>
              <a:t>s.n</a:t>
            </a:r>
            <a:r>
              <a:rPr lang="en-US" dirty="0" smtClean="0"/>
              <a:t>.” – replaced by “[Place of XX not identified]”, “[XX not identified]”, and/or “[date of XX not identified]” </a:t>
            </a:r>
          </a:p>
          <a:p>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441598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264 Field: </a:t>
            </a:r>
            <a:r>
              <a:rPr lang="en-US" b="1" dirty="0" smtClean="0"/>
              <a:t>Indicator Values</a:t>
            </a:r>
            <a:endParaRPr lang="en-US" b="1" dirty="0"/>
          </a:p>
        </p:txBody>
      </p:sp>
      <p:sp>
        <p:nvSpPr>
          <p:cNvPr id="3" name="Content Placeholder 2"/>
          <p:cNvSpPr>
            <a:spLocks noGrp="1"/>
          </p:cNvSpPr>
          <p:nvPr>
            <p:ph idx="1"/>
          </p:nvPr>
        </p:nvSpPr>
        <p:spPr>
          <a:xfrm>
            <a:off x="1942415" y="1676400"/>
            <a:ext cx="6591985" cy="4234822"/>
          </a:xfrm>
        </p:spPr>
        <p:txBody>
          <a:bodyPr>
            <a:normAutofit/>
          </a:bodyPr>
          <a:lstStyle/>
          <a:p>
            <a:pPr marL="0" indent="0">
              <a:spcBef>
                <a:spcPts val="0"/>
              </a:spcBef>
              <a:buNone/>
            </a:pPr>
            <a:r>
              <a:rPr lang="en-US" dirty="0" smtClean="0"/>
              <a:t>Second Indicator values have inherent meaning, pointing to the type of data involved:</a:t>
            </a:r>
          </a:p>
          <a:p>
            <a:pPr marL="0" indent="0">
              <a:spcBef>
                <a:spcPts val="0"/>
              </a:spcBef>
              <a:buNone/>
            </a:pPr>
            <a:endParaRPr lang="en-US" dirty="0"/>
          </a:p>
          <a:p>
            <a:pPr>
              <a:spcBef>
                <a:spcPts val="0"/>
              </a:spcBef>
            </a:pPr>
            <a:r>
              <a:rPr lang="en-US" dirty="0" smtClean="0"/>
              <a:t>0 </a:t>
            </a:r>
            <a:r>
              <a:rPr lang="en-US" dirty="0"/>
              <a:t>= </a:t>
            </a:r>
            <a:r>
              <a:rPr lang="en-US" dirty="0" smtClean="0"/>
              <a:t>Production data (unpublished resource)</a:t>
            </a:r>
            <a:endParaRPr lang="en-US" dirty="0"/>
          </a:p>
          <a:p>
            <a:r>
              <a:rPr lang="en-US" dirty="0"/>
              <a:t>1 = </a:t>
            </a:r>
            <a:r>
              <a:rPr lang="en-US" dirty="0" smtClean="0"/>
              <a:t>Publisher data</a:t>
            </a:r>
            <a:endParaRPr lang="en-US" dirty="0"/>
          </a:p>
          <a:p>
            <a:r>
              <a:rPr lang="en-US" dirty="0"/>
              <a:t>2 = </a:t>
            </a:r>
            <a:r>
              <a:rPr lang="en-US" dirty="0" smtClean="0"/>
              <a:t>Distributor data</a:t>
            </a:r>
            <a:endParaRPr lang="en-US" dirty="0"/>
          </a:p>
          <a:p>
            <a:pPr marL="365760" indent="-365760">
              <a:spcBef>
                <a:spcPts val="1200"/>
              </a:spcBef>
            </a:pPr>
            <a:r>
              <a:rPr lang="en-US" dirty="0"/>
              <a:t>3 = </a:t>
            </a:r>
            <a:r>
              <a:rPr lang="en-US" dirty="0" smtClean="0"/>
              <a:t>Manufacturer data (printing, etc.)</a:t>
            </a:r>
          </a:p>
          <a:p>
            <a:pPr marL="365760" indent="-365760">
              <a:spcBef>
                <a:spcPts val="1200"/>
              </a:spcBef>
            </a:pPr>
            <a:r>
              <a:rPr lang="en-US" dirty="0" smtClean="0"/>
              <a:t>4 </a:t>
            </a:r>
            <a:r>
              <a:rPr lang="en-US" dirty="0"/>
              <a:t>= Copyright date (only!)</a:t>
            </a:r>
          </a:p>
          <a:p>
            <a:pPr marL="0" indent="0">
              <a:spcBef>
                <a:spcPts val="0"/>
              </a:spcBef>
              <a:buNone/>
            </a:pPr>
            <a:endParaRPr lang="en-US" dirty="0" smtClean="0"/>
          </a:p>
          <a:p>
            <a:pPr marL="0" indent="0">
              <a:spcBef>
                <a:spcPts val="0"/>
              </a:spcBef>
              <a:buNone/>
            </a:pPr>
            <a:r>
              <a:rPr lang="en-US" dirty="0" smtClean="0"/>
              <a:t>Maps use distributor and manufacturer data more than books do</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1621857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264 Field Examples</a:t>
            </a:r>
            <a:r>
              <a:rPr lang="en-US" dirty="0" smtClean="0"/>
              <a:t/>
            </a:r>
            <a:br>
              <a:rPr lang="en-US" dirty="0" smtClean="0"/>
            </a:br>
            <a:endParaRPr lang="en-US" dirty="0"/>
          </a:p>
        </p:txBody>
      </p:sp>
      <p:sp>
        <p:nvSpPr>
          <p:cNvPr id="3" name="Content Placeholder 2"/>
          <p:cNvSpPr>
            <a:spLocks noGrp="1"/>
          </p:cNvSpPr>
          <p:nvPr>
            <p:ph idx="1"/>
          </p:nvPr>
        </p:nvSpPr>
        <p:spPr>
          <a:xfrm>
            <a:off x="838200" y="1447800"/>
            <a:ext cx="7848600" cy="5181600"/>
          </a:xfrm>
        </p:spPr>
        <p:txBody>
          <a:bodyPr>
            <a:normAutofit fontScale="55000" lnSpcReduction="20000"/>
          </a:bodyPr>
          <a:lstStyle/>
          <a:p>
            <a:pPr marL="0" indent="0">
              <a:buNone/>
            </a:pPr>
            <a:r>
              <a:rPr lang="en-US" sz="2800" dirty="0" smtClean="0"/>
              <a:t>264 _0 [Ames, Iowa] : $b [City of Ames], $c [1972]</a:t>
            </a:r>
          </a:p>
          <a:p>
            <a:pPr marL="0" indent="0">
              <a:buNone/>
            </a:pPr>
            <a:endParaRPr lang="en-US" sz="2800" dirty="0"/>
          </a:p>
          <a:p>
            <a:pPr marL="0" indent="0">
              <a:buNone/>
            </a:pPr>
            <a:r>
              <a:rPr lang="en-US" sz="2800" dirty="0" smtClean="0"/>
              <a:t>264 _1 $a Reston, Va. : $b United States Geological Survey, $c 2010.</a:t>
            </a:r>
          </a:p>
          <a:p>
            <a:pPr marL="0" indent="0">
              <a:buNone/>
            </a:pPr>
            <a:endParaRPr lang="en-US" sz="2800" dirty="0"/>
          </a:p>
          <a:p>
            <a:pPr marL="0" indent="0">
              <a:buNone/>
            </a:pPr>
            <a:r>
              <a:rPr lang="en-US" sz="2800" dirty="0" smtClean="0"/>
              <a:t>264 _1 $a Baltimore, Md. : $b RTKL Associates, Inc., $c [1978]</a:t>
            </a:r>
          </a:p>
          <a:p>
            <a:pPr marL="0" indent="0">
              <a:buNone/>
            </a:pPr>
            <a:endParaRPr lang="en-US" sz="2800" dirty="0"/>
          </a:p>
          <a:p>
            <a:pPr marL="0" indent="0">
              <a:buNone/>
            </a:pPr>
            <a:r>
              <a:rPr lang="en-US" sz="2800" dirty="0" smtClean="0"/>
              <a:t>264 _2 $a Denver, Colo. : $b for sale by U.S. Government Printing Office, $c 1998.</a:t>
            </a:r>
          </a:p>
          <a:p>
            <a:pPr marL="0" indent="0">
              <a:buNone/>
            </a:pPr>
            <a:endParaRPr lang="en-US" sz="2800" dirty="0"/>
          </a:p>
          <a:p>
            <a:pPr marL="0" indent="0">
              <a:lnSpc>
                <a:spcPct val="120000"/>
              </a:lnSpc>
              <a:spcBef>
                <a:spcPts val="0"/>
              </a:spcBef>
              <a:buNone/>
            </a:pPr>
            <a:r>
              <a:rPr lang="en-US" sz="2800" dirty="0" smtClean="0"/>
              <a:t>264 _3 $a [Harrisburg, Pa.] : $b printed by Pennsylvania Fish &amp; Boat Commission, $c 2006.</a:t>
            </a:r>
          </a:p>
          <a:p>
            <a:pPr marL="0" indent="0">
              <a:buNone/>
            </a:pPr>
            <a:endParaRPr lang="en-US" sz="2800" dirty="0"/>
          </a:p>
          <a:p>
            <a:pPr marL="0" indent="0">
              <a:spcBef>
                <a:spcPts val="0"/>
              </a:spcBef>
              <a:buNone/>
            </a:pPr>
            <a:r>
              <a:rPr lang="en-US" sz="2800" dirty="0" smtClean="0"/>
              <a:t>264 _1 $a [Blue Bell, PA] : $b Kappa Map Group, $c [2012]</a:t>
            </a:r>
          </a:p>
          <a:p>
            <a:pPr marL="0" indent="0">
              <a:spcBef>
                <a:spcPts val="0"/>
              </a:spcBef>
              <a:buNone/>
            </a:pPr>
            <a:r>
              <a:rPr lang="en-US" sz="2800" dirty="0" smtClean="0"/>
              <a:t>264 _4 $c </a:t>
            </a:r>
            <a:r>
              <a:rPr lang="en-US" sz="2800" dirty="0"/>
              <a:t>©</a:t>
            </a:r>
            <a:r>
              <a:rPr lang="en-US" sz="2800" dirty="0" smtClean="0"/>
              <a:t>2011.</a:t>
            </a:r>
            <a:endParaRPr lang="en-US" sz="2800" dirty="0"/>
          </a:p>
          <a:p>
            <a:pPr marL="0" indent="0">
              <a:buNone/>
            </a:pPr>
            <a:endParaRPr lang="en-US" sz="2800" dirty="0" smtClean="0"/>
          </a:p>
          <a:p>
            <a:pPr marL="0" indent="0">
              <a:buNone/>
            </a:pPr>
            <a:r>
              <a:rPr lang="en-US" sz="2800" dirty="0" smtClean="0"/>
              <a:t>264 _1 $a New York : $b Army Information Branch, $c [1944]</a:t>
            </a:r>
          </a:p>
          <a:p>
            <a:pPr marL="0" indent="0">
              <a:lnSpc>
                <a:spcPct val="110000"/>
              </a:lnSpc>
              <a:spcBef>
                <a:spcPts val="0"/>
              </a:spcBef>
              <a:buNone/>
            </a:pPr>
            <a:r>
              <a:rPr lang="en-US" sz="2800" dirty="0" smtClean="0"/>
              <a:t>264 _2 $a Washington, D.C. : $b Navy distribution by Education Services Section, </a:t>
            </a:r>
            <a:r>
              <a:rPr lang="en-US" sz="2800" dirty="0" err="1" smtClean="0"/>
              <a:t>BuPers</a:t>
            </a:r>
            <a:r>
              <a:rPr lang="en-US" sz="2800" dirty="0" smtClean="0"/>
              <a:t>, Navy Dept., $c [1944]</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a:xfrm>
            <a:off x="1143000" y="6248400"/>
            <a:ext cx="5716488" cy="404934"/>
          </a:xfrm>
        </p:spPr>
        <p:txBody>
          <a:bodyPr/>
          <a:lstStyle/>
          <a:p>
            <a:r>
              <a:rPr lang="en-US" dirty="0" smtClean="0"/>
              <a:t>CEAL map cataloging workshop, May 1-2, 2017</a:t>
            </a:r>
            <a:endParaRPr lang="en-US" dirty="0"/>
          </a:p>
        </p:txBody>
      </p:sp>
    </p:spTree>
    <p:extLst>
      <p:ext uri="{BB962C8B-B14F-4D97-AF65-F5344CB8AC3E}">
        <p14:creationId xmlns:p14="http://schemas.microsoft.com/office/powerpoint/2010/main" val="4034704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Searching for Matching Copy: General Considerations</a:t>
            </a:r>
            <a:endParaRPr lang="en-US" b="1" dirty="0"/>
          </a:p>
        </p:txBody>
      </p:sp>
      <p:sp>
        <p:nvSpPr>
          <p:cNvPr id="3" name="Content Placeholder 2"/>
          <p:cNvSpPr>
            <a:spLocks noGrp="1"/>
          </p:cNvSpPr>
          <p:nvPr>
            <p:ph idx="1"/>
          </p:nvPr>
        </p:nvSpPr>
        <p:spPr/>
        <p:txBody>
          <a:bodyPr/>
          <a:lstStyle/>
          <a:p>
            <a:r>
              <a:rPr lang="en-US" dirty="0" smtClean="0"/>
              <a:t>IF there is an ISBN always do that search first</a:t>
            </a:r>
          </a:p>
          <a:p>
            <a:pPr marL="0" indent="0">
              <a:buNone/>
            </a:pPr>
            <a:endParaRPr lang="en-US" dirty="0" smtClean="0"/>
          </a:p>
          <a:p>
            <a:r>
              <a:rPr lang="en-US" dirty="0" smtClean="0"/>
              <a:t>Since maps often have multiple titles try different searches via different titles if necessary</a:t>
            </a:r>
          </a:p>
          <a:p>
            <a:pPr marL="0" indent="0">
              <a:buNone/>
            </a:pPr>
            <a:endParaRPr lang="en-US" dirty="0" smtClean="0"/>
          </a:p>
          <a:p>
            <a:r>
              <a:rPr lang="en-US" dirty="0" smtClean="0"/>
              <a:t>If more than one responsible body, and searching by author-title method, make sure to swap out responsible bodies if you don’t find a match initially</a:t>
            </a:r>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2011788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Searching for Matching Copy: Strategies</a:t>
            </a:r>
            <a:endParaRPr lang="en-US" b="1" dirty="0"/>
          </a:p>
        </p:txBody>
      </p:sp>
      <p:sp>
        <p:nvSpPr>
          <p:cNvPr id="3" name="Content Placeholder 2"/>
          <p:cNvSpPr>
            <a:spLocks noGrp="1"/>
          </p:cNvSpPr>
          <p:nvPr>
            <p:ph idx="1"/>
          </p:nvPr>
        </p:nvSpPr>
        <p:spPr/>
        <p:txBody>
          <a:bodyPr>
            <a:normAutofit lnSpcReduction="10000"/>
          </a:bodyPr>
          <a:lstStyle/>
          <a:p>
            <a:r>
              <a:rPr lang="en-US" dirty="0"/>
              <a:t>U</a:t>
            </a:r>
            <a:r>
              <a:rPr lang="en-US" dirty="0" smtClean="0"/>
              <a:t>se </a:t>
            </a:r>
            <a:r>
              <a:rPr lang="en-US" dirty="0"/>
              <a:t>derived search method </a:t>
            </a:r>
            <a:r>
              <a:rPr lang="en-US" dirty="0" smtClean="0"/>
              <a:t>for </a:t>
            </a:r>
            <a:r>
              <a:rPr lang="en-US" dirty="0"/>
              <a:t>brief one or two word titles or </a:t>
            </a:r>
            <a:r>
              <a:rPr lang="en-US" dirty="0" smtClean="0"/>
              <a:t>generic, e.g</a:t>
            </a:r>
            <a:r>
              <a:rPr lang="en-US" dirty="0"/>
              <a:t>., “China</a:t>
            </a:r>
            <a:r>
              <a:rPr lang="en-US" dirty="0" smtClean="0"/>
              <a:t>” (i.e., title search is 3,,, for this example)</a:t>
            </a:r>
            <a:endParaRPr lang="en-US" dirty="0"/>
          </a:p>
          <a:p>
            <a:pPr lvl="1"/>
            <a:r>
              <a:rPr lang="en-US" sz="1800" dirty="0"/>
              <a:t>Able to limit by “map” and/or date, cannot limit when doing a title phrase </a:t>
            </a:r>
            <a:r>
              <a:rPr lang="en-US" sz="1800" dirty="0" smtClean="0"/>
              <a:t>search (e.g., 3,,,/map)</a:t>
            </a:r>
            <a:endParaRPr lang="en-US" sz="1800" dirty="0"/>
          </a:p>
          <a:p>
            <a:pPr lvl="1"/>
            <a:r>
              <a:rPr lang="en-US" sz="1800" dirty="0" smtClean="0"/>
              <a:t>Able </a:t>
            </a:r>
            <a:r>
              <a:rPr lang="en-US" sz="1800" dirty="0"/>
              <a:t>to additionally limit by single year or date </a:t>
            </a:r>
            <a:r>
              <a:rPr lang="en-US" sz="1800" dirty="0" smtClean="0"/>
              <a:t>range (e.g., 3,,,/map/201?)</a:t>
            </a:r>
          </a:p>
          <a:p>
            <a:pPr lvl="1"/>
            <a:r>
              <a:rPr lang="en-US" sz="1800" dirty="0" smtClean="0"/>
              <a:t>Must know the correct pattern of letters and numbers</a:t>
            </a:r>
          </a:p>
          <a:p>
            <a:pPr lvl="1"/>
            <a:r>
              <a:rPr lang="en-US" sz="1800" dirty="0" smtClean="0"/>
              <a:t>Allows you to do things like author-title searches, (4,4): focuses on titles created by a specific author, in which case limiting by “map” often suffices</a:t>
            </a:r>
          </a:p>
        </p:txBody>
      </p:sp>
      <p:sp>
        <p:nvSpPr>
          <p:cNvPr id="4" name="Footer Placeholder 3"/>
          <p:cNvSpPr>
            <a:spLocks noGrp="1"/>
          </p:cNvSpPr>
          <p:nvPr>
            <p:ph type="ftr" sz="quarter" idx="11"/>
          </p:nvPr>
        </p:nvSpPr>
        <p:spPr/>
        <p:txBody>
          <a:bodyPr/>
          <a:lstStyle/>
          <a:p>
            <a:r>
              <a:rPr lang="en-US" dirty="0" smtClean="0"/>
              <a:t>CEAL map cataloging workshop, May 1-2, 2017</a:t>
            </a:r>
            <a:endParaRPr lang="en-US" dirty="0"/>
          </a:p>
        </p:txBody>
      </p:sp>
    </p:spTree>
    <p:extLst>
      <p:ext uri="{BB962C8B-B14F-4D97-AF65-F5344CB8AC3E}">
        <p14:creationId xmlns:p14="http://schemas.microsoft.com/office/powerpoint/2010/main" val="1863851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Searching for Matching Copy: Methodology</a:t>
            </a:r>
            <a:endParaRPr lang="en-US" b="1" dirty="0"/>
          </a:p>
        </p:txBody>
      </p:sp>
      <p:sp>
        <p:nvSpPr>
          <p:cNvPr id="3" name="Content Placeholder 2"/>
          <p:cNvSpPr>
            <a:spLocks noGrp="1"/>
          </p:cNvSpPr>
          <p:nvPr>
            <p:ph idx="1"/>
          </p:nvPr>
        </p:nvSpPr>
        <p:spPr>
          <a:xfrm>
            <a:off x="1524001" y="2133600"/>
            <a:ext cx="7239000" cy="3777622"/>
          </a:xfrm>
        </p:spPr>
        <p:txBody>
          <a:bodyPr>
            <a:normAutofit/>
          </a:bodyPr>
          <a:lstStyle/>
          <a:p>
            <a:r>
              <a:rPr lang="en-US" dirty="0" smtClean="0"/>
              <a:t>Title phrase search (</a:t>
            </a:r>
            <a:r>
              <a:rPr lang="en-US" dirty="0" err="1" smtClean="0"/>
              <a:t>ti</a:t>
            </a:r>
            <a:r>
              <a:rPr lang="en-US" dirty="0" smtClean="0"/>
              <a:t>=) for longer and/or unique title</a:t>
            </a:r>
          </a:p>
          <a:p>
            <a:pPr marL="0" indent="0">
              <a:buNone/>
            </a:pPr>
            <a:r>
              <a:rPr lang="en-US" dirty="0" smtClean="0"/>
              <a:t>Example</a:t>
            </a:r>
            <a:r>
              <a:rPr lang="en-US" dirty="0"/>
              <a:t>: </a:t>
            </a:r>
            <a:r>
              <a:rPr lang="en-US" dirty="0" err="1"/>
              <a:t>sca</a:t>
            </a:r>
            <a:r>
              <a:rPr lang="en-US" dirty="0"/>
              <a:t> </a:t>
            </a:r>
            <a:r>
              <a:rPr lang="en-US" dirty="0" err="1"/>
              <a:t>ti</a:t>
            </a:r>
            <a:r>
              <a:rPr lang="en-US" dirty="0"/>
              <a:t>= firewood cutting &amp; removal map, </a:t>
            </a:r>
            <a:r>
              <a:rPr lang="en-US" dirty="0" err="1"/>
              <a:t>sullivan</a:t>
            </a:r>
            <a:r>
              <a:rPr lang="en-US" dirty="0"/>
              <a:t> lake</a:t>
            </a:r>
          </a:p>
          <a:p>
            <a:pPr lvl="1">
              <a:buClr>
                <a:srgbClr val="A53010"/>
              </a:buClr>
            </a:pPr>
            <a:r>
              <a:rPr lang="en-US" sz="1800" dirty="0" smtClean="0">
                <a:solidFill>
                  <a:prstClr val="black">
                    <a:lumMod val="75000"/>
                    <a:lumOff val="25000"/>
                  </a:prstClr>
                </a:solidFill>
              </a:rPr>
              <a:t>Result = “truncated list”, find matching title and click on it; if only one record matches you open full record</a:t>
            </a:r>
          </a:p>
          <a:p>
            <a:pPr lvl="1">
              <a:buClr>
                <a:srgbClr val="A53010"/>
              </a:buClr>
            </a:pPr>
            <a:r>
              <a:rPr lang="en-US" sz="1800" dirty="0" smtClean="0">
                <a:solidFill>
                  <a:prstClr val="black">
                    <a:lumMod val="75000"/>
                    <a:lumOff val="25000"/>
                  </a:prstClr>
                </a:solidFill>
              </a:rPr>
              <a:t>If more than one record matches the title you go to “brief list”</a:t>
            </a:r>
          </a:p>
          <a:p>
            <a:pPr lvl="1">
              <a:buClr>
                <a:srgbClr val="A53010"/>
              </a:buClr>
            </a:pPr>
            <a:r>
              <a:rPr lang="en-US" sz="1800" dirty="0" smtClean="0">
                <a:solidFill>
                  <a:prstClr val="black">
                    <a:lumMod val="75000"/>
                    <a:lumOff val="25000"/>
                  </a:prstClr>
                </a:solidFill>
              </a:rPr>
              <a:t>Review title, date, scale for each record here, often only one matches but can have multiple; if multiple open each record for further confirmation</a:t>
            </a:r>
            <a:endParaRPr lang="en-US" sz="1800"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2225793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normAutofit/>
          </a:bodyPr>
          <a:lstStyle/>
          <a:p>
            <a:r>
              <a:rPr lang="en-US" b="1" dirty="0" smtClean="0"/>
              <a:t>Searching for Matching Copy: What’s a Match?</a:t>
            </a:r>
            <a:endParaRPr lang="en-US" b="1" dirty="0"/>
          </a:p>
        </p:txBody>
      </p:sp>
      <p:sp>
        <p:nvSpPr>
          <p:cNvPr id="3" name="Content Placeholder 2"/>
          <p:cNvSpPr>
            <a:spLocks noGrp="1"/>
          </p:cNvSpPr>
          <p:nvPr>
            <p:ph idx="1"/>
          </p:nvPr>
        </p:nvSpPr>
        <p:spPr>
          <a:xfrm>
            <a:off x="1981199" y="1905000"/>
            <a:ext cx="6553201" cy="4006222"/>
          </a:xfrm>
        </p:spPr>
        <p:txBody>
          <a:bodyPr>
            <a:noAutofit/>
          </a:bodyPr>
          <a:lstStyle/>
          <a:p>
            <a:pPr marL="0" indent="0">
              <a:spcBef>
                <a:spcPts val="0"/>
              </a:spcBef>
              <a:buNone/>
            </a:pPr>
            <a:r>
              <a:rPr lang="en-US" b="1" dirty="0" smtClean="0"/>
              <a:t>Primary Matching Elements:</a:t>
            </a:r>
          </a:p>
          <a:p>
            <a:pPr marL="0" indent="0">
              <a:spcBef>
                <a:spcPts val="0"/>
              </a:spcBef>
              <a:buNone/>
            </a:pPr>
            <a:endParaRPr lang="en-US" sz="1000" b="1" dirty="0" smtClean="0"/>
          </a:p>
          <a:p>
            <a:pPr>
              <a:spcBef>
                <a:spcPts val="0"/>
              </a:spcBef>
            </a:pPr>
            <a:r>
              <a:rPr lang="en-US" dirty="0" smtClean="0"/>
              <a:t>Title</a:t>
            </a:r>
          </a:p>
          <a:p>
            <a:pPr>
              <a:spcBef>
                <a:spcPts val="0"/>
              </a:spcBef>
            </a:pPr>
            <a:r>
              <a:rPr lang="en-US" dirty="0" smtClean="0"/>
              <a:t>Publication date</a:t>
            </a:r>
          </a:p>
          <a:p>
            <a:pPr>
              <a:spcBef>
                <a:spcPts val="0"/>
              </a:spcBef>
            </a:pPr>
            <a:r>
              <a:rPr lang="en-US" dirty="0" smtClean="0"/>
              <a:t>Scale </a:t>
            </a:r>
          </a:p>
          <a:p>
            <a:pPr>
              <a:spcBef>
                <a:spcPts val="0"/>
              </a:spcBef>
            </a:pPr>
            <a:r>
              <a:rPr lang="en-US" dirty="0" smtClean="0"/>
              <a:t>Authorized access point</a:t>
            </a:r>
          </a:p>
          <a:p>
            <a:pPr>
              <a:spcBef>
                <a:spcPts val="0"/>
              </a:spcBef>
            </a:pPr>
            <a:r>
              <a:rPr lang="en-US" dirty="0" smtClean="0"/>
              <a:t>Edition</a:t>
            </a:r>
          </a:p>
          <a:p>
            <a:pPr marL="0" indent="0">
              <a:spcBef>
                <a:spcPts val="0"/>
              </a:spcBef>
              <a:buNone/>
            </a:pPr>
            <a:endParaRPr lang="en-US" sz="1000" dirty="0" smtClean="0"/>
          </a:p>
          <a:p>
            <a:pPr marL="0" indent="0">
              <a:spcBef>
                <a:spcPts val="0"/>
              </a:spcBef>
              <a:buNone/>
            </a:pPr>
            <a:r>
              <a:rPr lang="en-US" b="1" dirty="0" smtClean="0"/>
              <a:t>Other Useful Matching Elements:</a:t>
            </a:r>
          </a:p>
          <a:p>
            <a:pPr marL="0" indent="0">
              <a:spcBef>
                <a:spcPts val="0"/>
              </a:spcBef>
              <a:buNone/>
            </a:pPr>
            <a:endParaRPr lang="en-US" sz="1000" dirty="0" smtClean="0"/>
          </a:p>
          <a:p>
            <a:pPr>
              <a:spcBef>
                <a:spcPts val="0"/>
              </a:spcBef>
            </a:pPr>
            <a:r>
              <a:rPr lang="en-US" dirty="0" smtClean="0"/>
              <a:t>Dimensions </a:t>
            </a:r>
          </a:p>
          <a:p>
            <a:pPr>
              <a:spcBef>
                <a:spcPts val="0"/>
              </a:spcBef>
            </a:pPr>
            <a:r>
              <a:rPr lang="en-US" dirty="0" smtClean="0"/>
              <a:t>Extent</a:t>
            </a:r>
          </a:p>
          <a:p>
            <a:pPr>
              <a:spcBef>
                <a:spcPts val="0"/>
              </a:spcBef>
            </a:pPr>
            <a:r>
              <a:rPr lang="en-US" dirty="0"/>
              <a:t>Notes </a:t>
            </a:r>
            <a:r>
              <a:rPr lang="en-US" dirty="0" smtClean="0"/>
              <a:t>(more </a:t>
            </a:r>
            <a:r>
              <a:rPr lang="en-US" dirty="0"/>
              <a:t>numerous for maps, some notes have descriptive or precise information, make use of notes as a way to confirm a suspicion</a:t>
            </a:r>
          </a:p>
          <a:p>
            <a:pPr>
              <a:spcBef>
                <a:spcPts val="0"/>
              </a:spcBef>
            </a:pPr>
            <a:endParaRPr lang="en-US" dirty="0"/>
          </a:p>
        </p:txBody>
      </p:sp>
      <p:sp>
        <p:nvSpPr>
          <p:cNvPr id="4" name="Footer Placeholder 3"/>
          <p:cNvSpPr>
            <a:spLocks noGrp="1"/>
          </p:cNvSpPr>
          <p:nvPr>
            <p:ph type="ftr" sz="quarter" idx="11"/>
          </p:nvPr>
        </p:nvSpPr>
        <p:spPr/>
        <p:txBody>
          <a:bodyPr/>
          <a:lstStyle/>
          <a:p>
            <a:r>
              <a:rPr lang="en-US" dirty="0" smtClean="0"/>
              <a:t>CEAL map cataloging workshop, May 1-2, 2017</a:t>
            </a:r>
            <a:endParaRPr lang="en-US" dirty="0"/>
          </a:p>
        </p:txBody>
      </p:sp>
    </p:spTree>
    <p:extLst>
      <p:ext uri="{BB962C8B-B14F-4D97-AF65-F5344CB8AC3E}">
        <p14:creationId xmlns:p14="http://schemas.microsoft.com/office/powerpoint/2010/main" val="3683475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415" y="914400"/>
            <a:ext cx="6591985" cy="1752600"/>
          </a:xfrm>
        </p:spPr>
        <p:txBody>
          <a:bodyPr>
            <a:normAutofit fontScale="90000"/>
          </a:bodyPr>
          <a:lstStyle/>
          <a:p>
            <a:r>
              <a:rPr lang="en-US" sz="4400" b="1" dirty="0">
                <a:solidFill>
                  <a:prstClr val="black">
                    <a:lumMod val="85000"/>
                    <a:lumOff val="15000"/>
                  </a:prstClr>
                </a:solidFill>
              </a:rPr>
              <a:t>DAY </a:t>
            </a:r>
            <a:r>
              <a:rPr lang="en-US" sz="4400" b="1" dirty="0" smtClean="0">
                <a:solidFill>
                  <a:prstClr val="black">
                    <a:lumMod val="85000"/>
                    <a:lumOff val="15000"/>
                  </a:prstClr>
                </a:solidFill>
              </a:rPr>
              <a:t>ONE:</a:t>
            </a:r>
            <a:r>
              <a:rPr lang="en-US" sz="4400" b="1" dirty="0">
                <a:solidFill>
                  <a:prstClr val="black">
                    <a:lumMod val="85000"/>
                    <a:lumOff val="15000"/>
                  </a:prstClr>
                </a:solidFill>
              </a:rPr>
              <a:t/>
            </a:r>
            <a:br>
              <a:rPr lang="en-US" sz="4400" b="1" dirty="0">
                <a:solidFill>
                  <a:prstClr val="black">
                    <a:lumMod val="85000"/>
                    <a:lumOff val="15000"/>
                  </a:prstClr>
                </a:solidFill>
              </a:rPr>
            </a:br>
            <a:r>
              <a:rPr lang="en-US" b="1" dirty="0"/>
              <a:t>Guiding Principles, Tools, </a:t>
            </a:r>
            <a:r>
              <a:rPr lang="en-US" b="1" dirty="0" smtClean="0"/>
              <a:t>Titles and More</a:t>
            </a:r>
            <a:endParaRPr lang="en-US" b="1" dirty="0"/>
          </a:p>
        </p:txBody>
      </p:sp>
      <p:sp>
        <p:nvSpPr>
          <p:cNvPr id="3" name="Text Placeholder 2"/>
          <p:cNvSpPr>
            <a:spLocks noGrp="1"/>
          </p:cNvSpPr>
          <p:nvPr>
            <p:ph type="body" idx="1"/>
          </p:nvPr>
        </p:nvSpPr>
        <p:spPr>
          <a:xfrm>
            <a:off x="1942415" y="3276600"/>
            <a:ext cx="6591985" cy="2859209"/>
          </a:xfrm>
        </p:spPr>
        <p:txBody>
          <a:bodyPr>
            <a:noAutofit/>
          </a:bodyPr>
          <a:lstStyle/>
          <a:p>
            <a:pPr marL="342900" indent="-342900">
              <a:buFont typeface="Arial" panose="020B0604020202020204" pitchFamily="34" charset="0"/>
              <a:buChar char="•"/>
            </a:pPr>
            <a:r>
              <a:rPr lang="en-US" b="1" dirty="0" smtClean="0"/>
              <a:t>Basic Principles</a:t>
            </a:r>
          </a:p>
          <a:p>
            <a:pPr marL="342900" indent="-342900">
              <a:buFont typeface="Arial" panose="020B0604020202020204" pitchFamily="34" charset="0"/>
              <a:buChar char="•"/>
            </a:pPr>
            <a:r>
              <a:rPr lang="en-US" b="1" dirty="0" smtClean="0"/>
              <a:t>Core Cataloging Tools</a:t>
            </a:r>
          </a:p>
          <a:p>
            <a:pPr marL="342900" indent="-342900">
              <a:buFont typeface="Arial" panose="020B0604020202020204" pitchFamily="34" charset="0"/>
              <a:buChar char="•"/>
            </a:pPr>
            <a:r>
              <a:rPr lang="en-US" b="1" dirty="0" smtClean="0"/>
              <a:t>Carto Fixed </a:t>
            </a:r>
            <a:r>
              <a:rPr lang="en-US" b="1" dirty="0"/>
              <a:t>F</a:t>
            </a:r>
            <a:r>
              <a:rPr lang="en-US" b="1" dirty="0" smtClean="0"/>
              <a:t>ields, 006, 007</a:t>
            </a:r>
          </a:p>
          <a:p>
            <a:pPr marL="342900" lvl="0" indent="-342900">
              <a:buClr>
                <a:srgbClr val="A53010"/>
              </a:buClr>
              <a:buFont typeface="Arial" panose="020B0604020202020204" pitchFamily="34" charset="0"/>
              <a:buChar char="•"/>
            </a:pPr>
            <a:r>
              <a:rPr lang="en-US" b="1" dirty="0" smtClean="0">
                <a:solidFill>
                  <a:prstClr val="black">
                    <a:lumMod val="65000"/>
                    <a:lumOff val="35000"/>
                  </a:prstClr>
                </a:solidFill>
              </a:rPr>
              <a:t>Working </a:t>
            </a:r>
            <a:r>
              <a:rPr lang="en-US" b="1" dirty="0">
                <a:solidFill>
                  <a:prstClr val="black">
                    <a:lumMod val="65000"/>
                    <a:lumOff val="35000"/>
                  </a:prstClr>
                </a:solidFill>
              </a:rPr>
              <a:t>with Titles</a:t>
            </a:r>
          </a:p>
          <a:p>
            <a:pPr marL="342900" indent="-342900">
              <a:buFont typeface="Arial" panose="020B0604020202020204" pitchFamily="34" charset="0"/>
              <a:buChar char="•"/>
            </a:pPr>
            <a:r>
              <a:rPr lang="en-US" b="1" dirty="0" smtClean="0"/>
              <a:t>Statement of Responsibility</a:t>
            </a:r>
          </a:p>
          <a:p>
            <a:pPr marL="342900" indent="-342900">
              <a:buFont typeface="Arial" panose="020B0604020202020204" pitchFamily="34" charset="0"/>
              <a:buChar char="•"/>
            </a:pPr>
            <a:r>
              <a:rPr lang="en-US" b="1" dirty="0" smtClean="0"/>
              <a:t>Searching for Matching Copy</a:t>
            </a:r>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760686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One </a:t>
            </a:r>
            <a:r>
              <a:rPr lang="en-US" b="1" dirty="0" err="1" smtClean="0"/>
              <a:t>Wrapup</a:t>
            </a:r>
            <a:endParaRPr lang="en-US" b="1" dirty="0"/>
          </a:p>
        </p:txBody>
      </p:sp>
      <p:sp>
        <p:nvSpPr>
          <p:cNvPr id="3" name="Content Placeholder 2"/>
          <p:cNvSpPr>
            <a:spLocks noGrp="1"/>
          </p:cNvSpPr>
          <p:nvPr>
            <p:ph idx="1"/>
          </p:nvPr>
        </p:nvSpPr>
        <p:spPr/>
        <p:txBody>
          <a:bodyPr>
            <a:normAutofit/>
          </a:bodyPr>
          <a:lstStyle/>
          <a:p>
            <a:pPr marL="0" indent="0">
              <a:buNone/>
            </a:pPr>
            <a:r>
              <a:rPr lang="en-US" sz="4000" dirty="0" smtClean="0"/>
              <a:t>Questions??</a:t>
            </a:r>
            <a:endParaRPr lang="en-US" sz="4000"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2701185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42416" y="1219201"/>
            <a:ext cx="6600451" cy="1676399"/>
          </a:xfrm>
        </p:spPr>
        <p:txBody>
          <a:bodyPr>
            <a:normAutofit fontScale="90000"/>
          </a:bodyPr>
          <a:lstStyle/>
          <a:p>
            <a:r>
              <a:rPr lang="en-US" sz="4400" b="1" dirty="0" smtClean="0"/>
              <a:t>DAY TWO:</a:t>
            </a:r>
            <a:br>
              <a:rPr lang="en-US" sz="4400" b="1" dirty="0" smtClean="0"/>
            </a:br>
            <a:r>
              <a:rPr lang="en-US" sz="4000" b="1" dirty="0"/>
              <a:t>Working with Scale and Dealing </a:t>
            </a:r>
            <a:r>
              <a:rPr lang="en-US" sz="4000" b="1" dirty="0" smtClean="0"/>
              <a:t>with Dimensions</a:t>
            </a:r>
            <a:endParaRPr lang="en-US" sz="4000" b="1" dirty="0"/>
          </a:p>
        </p:txBody>
      </p:sp>
      <p:sp>
        <p:nvSpPr>
          <p:cNvPr id="6" name="Subtitle 5"/>
          <p:cNvSpPr>
            <a:spLocks noGrp="1"/>
          </p:cNvSpPr>
          <p:nvPr>
            <p:ph type="subTitle" idx="1"/>
          </p:nvPr>
        </p:nvSpPr>
        <p:spPr>
          <a:xfrm>
            <a:off x="1942416" y="3962400"/>
            <a:ext cx="6600451" cy="1941263"/>
          </a:xfrm>
        </p:spPr>
        <p:txBody>
          <a:bodyPr>
            <a:noAutofit/>
          </a:bodyPr>
          <a:lstStyle/>
          <a:p>
            <a:pPr marL="342900" indent="-342900">
              <a:spcBef>
                <a:spcPts val="0"/>
              </a:spcBef>
              <a:buFont typeface="Arial" panose="020B0604020202020204" pitchFamily="34" charset="0"/>
              <a:buChar char="•"/>
            </a:pPr>
            <a:r>
              <a:rPr lang="en-US" sz="2000" b="1" dirty="0" smtClean="0"/>
              <a:t>“Mathematical” Data: Scale, Projection,</a:t>
            </a:r>
          </a:p>
          <a:p>
            <a:pPr>
              <a:spcBef>
                <a:spcPts val="0"/>
              </a:spcBef>
            </a:pPr>
            <a:r>
              <a:rPr lang="en-US" sz="2000" b="1" dirty="0" smtClean="0"/>
              <a:t>     Coordinates</a:t>
            </a:r>
          </a:p>
          <a:p>
            <a:pPr marL="285750" indent="-285750">
              <a:buFont typeface="Arial" panose="020B0604020202020204" pitchFamily="34" charset="0"/>
              <a:buChar char="•"/>
            </a:pPr>
            <a:r>
              <a:rPr lang="en-US" sz="2000" b="1" dirty="0" smtClean="0"/>
              <a:t> Measuring a Map, or, Dimensions</a:t>
            </a:r>
          </a:p>
          <a:p>
            <a:pPr marL="285750" indent="-285750">
              <a:buFont typeface="Arial" panose="020B0604020202020204" pitchFamily="34" charset="0"/>
              <a:buChar char="•"/>
            </a:pPr>
            <a:r>
              <a:rPr lang="en-US" sz="2000" b="1" dirty="0" smtClean="0"/>
              <a:t> Example Records</a:t>
            </a:r>
          </a:p>
          <a:p>
            <a:pPr marL="285750" indent="-285750">
              <a:buFont typeface="Arial" panose="020B0604020202020204" pitchFamily="34" charset="0"/>
              <a:buChar char="•"/>
            </a:pPr>
            <a:r>
              <a:rPr lang="en-US" sz="2000" b="1" dirty="0" smtClean="0"/>
              <a:t> </a:t>
            </a:r>
            <a:r>
              <a:rPr lang="en-US" sz="2000" b="1" dirty="0" err="1" smtClean="0"/>
              <a:t>Wrapup</a:t>
            </a:r>
            <a:endParaRPr lang="en-US" sz="2000" b="1" dirty="0"/>
          </a:p>
        </p:txBody>
      </p:sp>
      <p:sp>
        <p:nvSpPr>
          <p:cNvPr id="2" name="Footer Placeholder 1"/>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1151040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5201" y="624110"/>
            <a:ext cx="6589199" cy="747490"/>
          </a:xfrm>
        </p:spPr>
        <p:txBody>
          <a:bodyPr/>
          <a:lstStyle/>
          <a:p>
            <a:r>
              <a:rPr lang="en-US" b="1" dirty="0" smtClean="0"/>
              <a:t>WEBINAR OBJECTIVES</a:t>
            </a:r>
            <a:endParaRPr lang="en-US" b="1" dirty="0"/>
          </a:p>
        </p:txBody>
      </p:sp>
      <p:sp>
        <p:nvSpPr>
          <p:cNvPr id="4" name="Content Placeholder 3"/>
          <p:cNvSpPr>
            <a:spLocks noGrp="1"/>
          </p:cNvSpPr>
          <p:nvPr>
            <p:ph idx="1"/>
          </p:nvPr>
        </p:nvSpPr>
        <p:spPr>
          <a:xfrm>
            <a:off x="1942415" y="1524000"/>
            <a:ext cx="6591985" cy="4387222"/>
          </a:xfrm>
        </p:spPr>
        <p:txBody>
          <a:bodyPr>
            <a:normAutofit/>
          </a:bodyPr>
          <a:lstStyle/>
          <a:p>
            <a:pPr marL="0" indent="0">
              <a:buNone/>
            </a:pPr>
            <a:endParaRPr lang="en-US" dirty="0"/>
          </a:p>
          <a:p>
            <a:pPr marL="0" indent="0" algn="ctr">
              <a:buNone/>
            </a:pPr>
            <a:r>
              <a:rPr lang="en-US" b="1" dirty="0" smtClean="0"/>
              <a:t>DAY TWO</a:t>
            </a:r>
          </a:p>
          <a:p>
            <a:r>
              <a:rPr lang="en-US" dirty="0" smtClean="0"/>
              <a:t>Explain scale and how to calculate it</a:t>
            </a:r>
          </a:p>
          <a:p>
            <a:r>
              <a:rPr lang="en-US" dirty="0" smtClean="0"/>
              <a:t>Show supplied scale phrases and how to use them</a:t>
            </a:r>
          </a:p>
          <a:p>
            <a:r>
              <a:rPr lang="en-US" dirty="0" smtClean="0"/>
              <a:t>Review projection statements</a:t>
            </a:r>
          </a:p>
          <a:p>
            <a:r>
              <a:rPr lang="en-US" dirty="0" smtClean="0"/>
              <a:t>Provide overview of geographic coordinates</a:t>
            </a:r>
          </a:p>
          <a:p>
            <a:r>
              <a:rPr lang="en-US" dirty="0" smtClean="0"/>
              <a:t>Touch on Extent and Other Physical Details</a:t>
            </a:r>
          </a:p>
          <a:p>
            <a:r>
              <a:rPr lang="en-US" dirty="0" smtClean="0"/>
              <a:t>Show and discuss how to measure maps</a:t>
            </a:r>
          </a:p>
          <a:p>
            <a:r>
              <a:rPr lang="en-US" dirty="0" smtClean="0"/>
              <a:t>View some bibliographic record examples</a:t>
            </a:r>
          </a:p>
          <a:p>
            <a:pPr marL="0" indent="0">
              <a:buNone/>
            </a:pPr>
            <a:endParaRPr lang="en-US" dirty="0" smtClean="0"/>
          </a:p>
          <a:p>
            <a:endParaRPr lang="en-US" dirty="0" smtClean="0"/>
          </a:p>
          <a:p>
            <a:endParaRPr lang="en-US" dirty="0"/>
          </a:p>
        </p:txBody>
      </p:sp>
      <p:sp>
        <p:nvSpPr>
          <p:cNvPr id="2" name="Footer Placeholder 1"/>
          <p:cNvSpPr>
            <a:spLocks noGrp="1"/>
          </p:cNvSpPr>
          <p:nvPr>
            <p:ph type="ftr" sz="quarter" idx="11"/>
          </p:nvPr>
        </p:nvSpPr>
        <p:spPr/>
        <p:txBody>
          <a:bodyPr/>
          <a:lstStyle/>
          <a:p>
            <a:r>
              <a:rPr lang="en-US" dirty="0" smtClean="0"/>
              <a:t>CEAL map cataloging workshop, May 1-2, 2017</a:t>
            </a:r>
            <a:endParaRPr lang="en-US" dirty="0"/>
          </a:p>
        </p:txBody>
      </p:sp>
    </p:spTree>
    <p:extLst>
      <p:ext uri="{BB962C8B-B14F-4D97-AF65-F5344CB8AC3E}">
        <p14:creationId xmlns:p14="http://schemas.microsoft.com/office/powerpoint/2010/main" val="476563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255 FIELD - CARTOGRAPHIC MATHEMATICAL DATA</a:t>
            </a:r>
            <a:endParaRPr lang="en-US" b="1" dirty="0"/>
          </a:p>
        </p:txBody>
      </p:sp>
      <p:sp>
        <p:nvSpPr>
          <p:cNvPr id="3" name="Content Placeholder 2"/>
          <p:cNvSpPr>
            <a:spLocks noGrp="1"/>
          </p:cNvSpPr>
          <p:nvPr>
            <p:ph idx="1"/>
          </p:nvPr>
        </p:nvSpPr>
        <p:spPr/>
        <p:txBody>
          <a:bodyPr/>
          <a:lstStyle/>
          <a:p>
            <a:r>
              <a:rPr lang="en-US" dirty="0" smtClean="0"/>
              <a:t>Field for recording specific cartographic data</a:t>
            </a:r>
          </a:p>
          <a:p>
            <a:pPr lvl="1"/>
            <a:r>
              <a:rPr lang="en-US" dirty="0" smtClean="0"/>
              <a:t>Scale</a:t>
            </a:r>
          </a:p>
          <a:p>
            <a:pPr lvl="1"/>
            <a:r>
              <a:rPr lang="en-US" dirty="0" smtClean="0"/>
              <a:t>Projection (if available)</a:t>
            </a:r>
          </a:p>
          <a:p>
            <a:pPr lvl="1"/>
            <a:r>
              <a:rPr lang="en-US" dirty="0" smtClean="0"/>
              <a:t>Coordinates</a:t>
            </a:r>
          </a:p>
          <a:p>
            <a:pPr marL="457200" lvl="1" indent="0">
              <a:buNone/>
            </a:pPr>
            <a:endParaRPr lang="en-US" dirty="0"/>
          </a:p>
          <a:p>
            <a:r>
              <a:rPr lang="en-US" dirty="0" smtClean="0"/>
              <a:t>Has machine-readable companion field 034</a:t>
            </a:r>
          </a:p>
          <a:p>
            <a:pPr lvl="1"/>
            <a:r>
              <a:rPr lang="en-US" dirty="0" smtClean="0"/>
              <a:t>Scale information and coordinates appear here</a:t>
            </a:r>
          </a:p>
          <a:p>
            <a:pPr lvl="1"/>
            <a:r>
              <a:rPr lang="en-US" dirty="0" smtClean="0"/>
              <a:t>Projection information does not</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dirty="0"/>
          </a:p>
        </p:txBody>
      </p:sp>
    </p:spTree>
    <p:extLst>
      <p:ext uri="{BB962C8B-B14F-4D97-AF65-F5344CB8AC3E}">
        <p14:creationId xmlns:p14="http://schemas.microsoft.com/office/powerpoint/2010/main" val="3628641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Scale Statement Forms: When Present</a:t>
            </a:r>
            <a:endParaRPr lang="en-US" b="1" dirty="0"/>
          </a:p>
        </p:txBody>
      </p:sp>
      <p:sp>
        <p:nvSpPr>
          <p:cNvPr id="3" name="Content Placeholder 2"/>
          <p:cNvSpPr>
            <a:spLocks noGrp="1"/>
          </p:cNvSpPr>
          <p:nvPr>
            <p:ph idx="1"/>
          </p:nvPr>
        </p:nvSpPr>
        <p:spPr>
          <a:xfrm>
            <a:off x="1942415" y="1904999"/>
            <a:ext cx="6591985" cy="4230810"/>
          </a:xfrm>
        </p:spPr>
        <p:txBody>
          <a:bodyPr/>
          <a:lstStyle/>
          <a:p>
            <a:r>
              <a:rPr lang="en-US" dirty="0"/>
              <a:t>Representative Fraction (RF) form</a:t>
            </a:r>
          </a:p>
          <a:p>
            <a:pPr lvl="1"/>
            <a:r>
              <a:rPr lang="en-US" dirty="0"/>
              <a:t>Most common form</a:t>
            </a:r>
          </a:p>
          <a:p>
            <a:pPr lvl="1"/>
            <a:r>
              <a:rPr lang="en-US" dirty="0"/>
              <a:t>Examples: Scale 1:24,000 or Scale </a:t>
            </a:r>
            <a:r>
              <a:rPr lang="en-US" dirty="0" smtClean="0"/>
              <a:t>1:100,000</a:t>
            </a:r>
          </a:p>
          <a:p>
            <a:pPr lvl="1"/>
            <a:r>
              <a:rPr lang="en-US" dirty="0" smtClean="0"/>
              <a:t>Must be in this form in the 255$a (RDA 7.25.3.1)</a:t>
            </a:r>
          </a:p>
          <a:p>
            <a:r>
              <a:rPr lang="en-US" dirty="0" smtClean="0"/>
              <a:t>Bar or Graphic Scale</a:t>
            </a:r>
          </a:p>
          <a:p>
            <a:pPr lvl="1"/>
            <a:r>
              <a:rPr lang="en-US" dirty="0" smtClean="0"/>
              <a:t>Second most common form</a:t>
            </a:r>
          </a:p>
          <a:p>
            <a:pPr marL="457200" lvl="1" indent="0">
              <a:buNone/>
            </a:pPr>
            <a:endParaRPr lang="en-US" dirty="0" smtClean="0"/>
          </a:p>
          <a:p>
            <a:r>
              <a:rPr lang="en-US" dirty="0" smtClean="0"/>
              <a:t>Verbal statement</a:t>
            </a:r>
          </a:p>
          <a:p>
            <a:pPr lvl="1"/>
            <a:r>
              <a:rPr lang="en-US" dirty="0" smtClean="0"/>
              <a:t>Words only</a:t>
            </a:r>
          </a:p>
          <a:p>
            <a:pPr lvl="1"/>
            <a:r>
              <a:rPr lang="en-US" dirty="0" smtClean="0"/>
              <a:t>Example: One inch = four miles OR 1 in. = 4 miles</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1" y="4114801"/>
            <a:ext cx="3633938" cy="533400"/>
          </a:xfrm>
          <a:prstGeom prst="rect">
            <a:avLst/>
          </a:prstGeom>
        </p:spPr>
      </p:pic>
    </p:spTree>
    <p:extLst>
      <p:ext uri="{BB962C8B-B14F-4D97-AF65-F5344CB8AC3E}">
        <p14:creationId xmlns:p14="http://schemas.microsoft.com/office/powerpoint/2010/main" val="2276890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Scale Statement Forms Continued</a:t>
            </a:r>
            <a:endParaRPr lang="en-US" b="1" dirty="0"/>
          </a:p>
        </p:txBody>
      </p:sp>
      <p:sp>
        <p:nvSpPr>
          <p:cNvPr id="3" name="Content Placeholder 2"/>
          <p:cNvSpPr>
            <a:spLocks noGrp="1"/>
          </p:cNvSpPr>
          <p:nvPr>
            <p:ph idx="1"/>
          </p:nvPr>
        </p:nvSpPr>
        <p:spPr/>
        <p:txBody>
          <a:bodyPr/>
          <a:lstStyle/>
          <a:p>
            <a:pPr marL="0" indent="0">
              <a:buNone/>
            </a:pPr>
            <a:r>
              <a:rPr lang="en-US" dirty="0" smtClean="0"/>
              <a:t>What do you do if scale appears in two forms?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Once again, we employ the RF form in 255$a.</a:t>
            </a:r>
          </a:p>
          <a:p>
            <a:r>
              <a:rPr lang="en-US" dirty="0" smtClean="0"/>
              <a:t>Ignore the three bar scale types</a:t>
            </a:r>
          </a:p>
          <a:p>
            <a:r>
              <a:rPr lang="en-US" dirty="0" smtClean="0"/>
              <a:t>Appears as “Scale 1:24,000 (including the comma) as noted in RDA 7.25.3.3</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896999"/>
            <a:ext cx="5257799" cy="1064001"/>
          </a:xfrm>
          <a:prstGeom prst="rect">
            <a:avLst/>
          </a:prstGeom>
        </p:spPr>
      </p:pic>
    </p:spTree>
    <p:extLst>
      <p:ext uri="{BB962C8B-B14F-4D97-AF65-F5344CB8AC3E}">
        <p14:creationId xmlns:p14="http://schemas.microsoft.com/office/powerpoint/2010/main" val="3776902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Map Scale </a:t>
            </a:r>
            <a:endParaRPr lang="en-US" sz="3600" b="1" dirty="0"/>
          </a:p>
        </p:txBody>
      </p:sp>
      <p:sp>
        <p:nvSpPr>
          <p:cNvPr id="11" name="Content Placeholder 10"/>
          <p:cNvSpPr>
            <a:spLocks noGrp="1"/>
          </p:cNvSpPr>
          <p:nvPr>
            <p:ph idx="1"/>
          </p:nvPr>
        </p:nvSpPr>
        <p:spPr>
          <a:xfrm>
            <a:off x="4571999" y="446089"/>
            <a:ext cx="3962401" cy="5414963"/>
          </a:xfrm>
        </p:spPr>
        <p:txBody>
          <a:bodyPr>
            <a:normAutofit lnSpcReduction="10000"/>
          </a:bodyPr>
          <a:lstStyle/>
          <a:p>
            <a:r>
              <a:rPr lang="en-US" dirty="0" smtClean="0"/>
              <a:t>A ratio representing the relationship between a specified distance on a map and the actual distance on the ground. For example, at the scale of 1:63,360, 1 unit of measurement on the map equals 63,360 units of the same measurement on the ground. </a:t>
            </a:r>
          </a:p>
          <a:p>
            <a:r>
              <a:rPr lang="en-US" dirty="0" smtClean="0"/>
              <a:t>Map scale is most often expressed as a representative fraction or as a graphic scale (commonly called a bar scale), if at all. </a:t>
            </a:r>
          </a:p>
          <a:p>
            <a:r>
              <a:rPr lang="en-US" dirty="0" smtClean="0"/>
              <a:t>Scale MUST be given in </a:t>
            </a:r>
            <a:r>
              <a:rPr lang="en-US" u="sng" dirty="0" smtClean="0"/>
              <a:t>Representative Fraction</a:t>
            </a:r>
            <a:r>
              <a:rPr lang="en-US" dirty="0" smtClean="0"/>
              <a:t> (RF) form in the record, see RDA 7.25.3.1.</a:t>
            </a:r>
          </a:p>
          <a:p>
            <a:endParaRPr lang="en-US" dirty="0"/>
          </a:p>
        </p:txBody>
      </p:sp>
      <p:sp>
        <p:nvSpPr>
          <p:cNvPr id="18" name="Text Placeholder 17"/>
          <p:cNvSpPr>
            <a:spLocks noGrp="1"/>
          </p:cNvSpPr>
          <p:nvPr>
            <p:ph type="body" sz="half" idx="2"/>
          </p:nvPr>
        </p:nvSpPr>
        <p:spPr>
          <a:xfrm>
            <a:off x="457200" y="1435101"/>
            <a:ext cx="3008313" cy="3898900"/>
          </a:xfrm>
        </p:spPr>
        <p:txBody>
          <a:bodyPr/>
          <a:lstStyle/>
          <a:p>
            <a:endParaRPr lang="en-US" dirty="0" smtClean="0"/>
          </a:p>
          <a:p>
            <a:endParaRPr lang="en-US" dirty="0"/>
          </a:p>
        </p:txBody>
      </p:sp>
      <p:sp>
        <p:nvSpPr>
          <p:cNvPr id="4" name="Footer Placeholder 3"/>
          <p:cNvSpPr>
            <a:spLocks noGrp="1"/>
          </p:cNvSpPr>
          <p:nvPr>
            <p:ph type="ftr" sz="quarter" idx="11"/>
          </p:nvPr>
        </p:nvSpPr>
        <p:spPr>
          <a:xfrm>
            <a:off x="1447800" y="5943600"/>
            <a:ext cx="7391400" cy="777875"/>
          </a:xfrm>
        </p:spPr>
        <p:txBody>
          <a:bodyPr/>
          <a:lstStyle/>
          <a:p>
            <a:pPr algn="l"/>
            <a:r>
              <a:rPr lang="en-US" sz="1200" dirty="0" smtClean="0">
                <a:solidFill>
                  <a:schemeClr val="bg2">
                    <a:lumMod val="75000"/>
                  </a:schemeClr>
                </a:solidFill>
              </a:rPr>
              <a:t>CEAL map cataloging workshop, May 1-2, 2017</a:t>
            </a:r>
            <a:endParaRPr lang="en-US" sz="1200" dirty="0">
              <a:solidFill>
                <a:schemeClr val="bg2">
                  <a:lumMod val="75000"/>
                </a:schemeClr>
              </a:solidFill>
            </a:endParaRPr>
          </a:p>
        </p:txBody>
      </p:sp>
      <p:pic>
        <p:nvPicPr>
          <p:cNvPr id="13" name="Picture 229"/>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447800" y="2109786"/>
            <a:ext cx="2857500" cy="1573213"/>
          </a:xfrm>
        </p:spPr>
      </p:pic>
    </p:spTree>
    <p:extLst>
      <p:ext uri="{BB962C8B-B14F-4D97-AF65-F5344CB8AC3E}">
        <p14:creationId xmlns:p14="http://schemas.microsoft.com/office/powerpoint/2010/main" val="1055565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42415" y="319310"/>
            <a:ext cx="6589199" cy="1280890"/>
          </a:xfrm>
        </p:spPr>
        <p:txBody>
          <a:bodyPr>
            <a:normAutofit/>
          </a:bodyPr>
          <a:lstStyle/>
          <a:p>
            <a:r>
              <a:rPr lang="en-US" b="1" dirty="0" smtClean="0"/>
              <a:t>REPRESENTATIVE FRACTION: From a Verbal Statement</a:t>
            </a:r>
            <a:endParaRPr lang="en-US" b="1" dirty="0"/>
          </a:p>
        </p:txBody>
      </p:sp>
      <p:sp>
        <p:nvSpPr>
          <p:cNvPr id="7" name="Content Placeholder 6"/>
          <p:cNvSpPr>
            <a:spLocks noGrp="1"/>
          </p:cNvSpPr>
          <p:nvPr>
            <p:ph idx="1"/>
          </p:nvPr>
        </p:nvSpPr>
        <p:spPr>
          <a:xfrm>
            <a:off x="457200" y="1600200"/>
            <a:ext cx="8229600" cy="5105400"/>
          </a:xfrm>
        </p:spPr>
        <p:txBody>
          <a:bodyPr>
            <a:normAutofit/>
          </a:bodyPr>
          <a:lstStyle/>
          <a:p>
            <a:pPr marL="0" indent="0">
              <a:buNone/>
            </a:pPr>
            <a:r>
              <a:rPr lang="en-US" dirty="0" smtClean="0"/>
              <a:t>If the scale statement on the map is only in verbal form, e.g., “Scale equals 1 in. to 2 miles”, then what?</a:t>
            </a:r>
          </a:p>
          <a:p>
            <a:pPr marL="514350" indent="-514350">
              <a:buAutoNum type="arabicPeriod"/>
            </a:pPr>
            <a:r>
              <a:rPr lang="en-US" dirty="0" smtClean="0"/>
              <a:t>63,360 inches in one mile</a:t>
            </a:r>
          </a:p>
          <a:p>
            <a:pPr marL="514350" indent="-514350">
              <a:buAutoNum type="arabicPeriod"/>
            </a:pPr>
            <a:r>
              <a:rPr lang="en-US" dirty="0" smtClean="0"/>
              <a:t>Multiply 63,360 x number of miles indicated in the statement</a:t>
            </a:r>
          </a:p>
          <a:p>
            <a:pPr marL="514350" indent="-514350">
              <a:buAutoNum type="arabicPeriod"/>
            </a:pPr>
            <a:r>
              <a:rPr lang="en-US" dirty="0" smtClean="0"/>
              <a:t>63,360 x 2 = 126,720</a:t>
            </a:r>
          </a:p>
          <a:p>
            <a:pPr marL="0" indent="0" algn="ctr">
              <a:buNone/>
            </a:pPr>
            <a:endParaRPr lang="en-US" sz="1400" dirty="0" smtClean="0"/>
          </a:p>
          <a:p>
            <a:pPr marL="0" indent="0" algn="ctr">
              <a:buNone/>
            </a:pPr>
            <a:r>
              <a:rPr lang="en-US" sz="2400" dirty="0" smtClean="0"/>
              <a:t>255 __ $a Scale 1:126,720. </a:t>
            </a:r>
            <a:r>
              <a:rPr lang="en-US" sz="2400" dirty="0"/>
              <a:t>1 in. </a:t>
            </a:r>
            <a:r>
              <a:rPr lang="en-US" sz="2400" dirty="0" smtClean="0"/>
              <a:t>to 2 miles.</a:t>
            </a:r>
          </a:p>
          <a:p>
            <a:pPr marL="0" indent="0" algn="ctr">
              <a:buNone/>
            </a:pPr>
            <a:r>
              <a:rPr lang="en-US" sz="2400" dirty="0" smtClean="0"/>
              <a:t>034 1_ $a </a:t>
            </a:r>
            <a:r>
              <a:rPr lang="en-US" sz="2400" dirty="0" err="1" smtClean="0"/>
              <a:t>a</a:t>
            </a:r>
            <a:r>
              <a:rPr lang="en-US" sz="2400" dirty="0" smtClean="0"/>
              <a:t> $b 126720</a:t>
            </a:r>
          </a:p>
          <a:p>
            <a:pPr marL="0" indent="0" algn="ctr">
              <a:buNone/>
            </a:pPr>
            <a:endParaRPr lang="en-US" sz="2400" dirty="0" smtClean="0"/>
          </a:p>
          <a:p>
            <a:pPr marL="0" indent="0">
              <a:spcBef>
                <a:spcPts val="0"/>
              </a:spcBef>
              <a:buNone/>
            </a:pPr>
            <a:r>
              <a:rPr lang="en-US" sz="2400" dirty="0"/>
              <a:t>	</a:t>
            </a:r>
            <a:r>
              <a:rPr lang="en-US" sz="2400" dirty="0" smtClean="0"/>
              <a:t>How would you convert a statement such as “50</a:t>
            </a:r>
          </a:p>
          <a:p>
            <a:pPr marL="0" indent="0">
              <a:spcBef>
                <a:spcPts val="0"/>
              </a:spcBef>
              <a:buNone/>
            </a:pPr>
            <a:r>
              <a:rPr lang="en-US" sz="2400" dirty="0"/>
              <a:t> </a:t>
            </a:r>
            <a:r>
              <a:rPr lang="en-US" sz="2400" dirty="0" smtClean="0"/>
              <a:t>    feet to the inch”? (Hint: 12 inches in a foot)</a:t>
            </a:r>
            <a:endParaRPr lang="en-US" sz="2400" dirty="0"/>
          </a:p>
        </p:txBody>
      </p:sp>
      <p:sp>
        <p:nvSpPr>
          <p:cNvPr id="5" name="Footer Placeholder 4"/>
          <p:cNvSpPr>
            <a:spLocks noGrp="1"/>
          </p:cNvSpPr>
          <p:nvPr>
            <p:ph type="ftr" sz="quarter" idx="11"/>
          </p:nvPr>
        </p:nvSpPr>
        <p:spPr/>
        <p:txBody>
          <a:bodyPr/>
          <a:lstStyle/>
          <a:p>
            <a:r>
              <a:rPr lang="en-US" smtClean="0"/>
              <a:t>CEAL map cataloging workshop, May 1-2, 2017</a:t>
            </a:r>
            <a:endParaRPr lang="en-US" dirty="0"/>
          </a:p>
        </p:txBody>
      </p:sp>
    </p:spTree>
    <p:extLst>
      <p:ext uri="{BB962C8B-B14F-4D97-AF65-F5344CB8AC3E}">
        <p14:creationId xmlns:p14="http://schemas.microsoft.com/office/powerpoint/2010/main" val="1351291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REPRESENTATIVE FRACTION: From a </a:t>
            </a:r>
            <a:r>
              <a:rPr lang="en-US" b="1" dirty="0" smtClean="0"/>
              <a:t>Bar Scale on the Map</a:t>
            </a:r>
            <a:endParaRPr lang="en-US" b="1" dirty="0"/>
          </a:p>
        </p:txBody>
      </p:sp>
      <p:sp>
        <p:nvSpPr>
          <p:cNvPr id="3" name="Content Placeholder 2"/>
          <p:cNvSpPr>
            <a:spLocks noGrp="1"/>
          </p:cNvSpPr>
          <p:nvPr>
            <p:ph idx="1"/>
          </p:nvPr>
        </p:nvSpPr>
        <p:spPr/>
        <p:txBody>
          <a:bodyPr/>
          <a:lstStyle/>
          <a:p>
            <a:pPr marL="0" indent="0">
              <a:buNone/>
            </a:pPr>
            <a:r>
              <a:rPr lang="en-US" dirty="0"/>
              <a:t>If the </a:t>
            </a:r>
            <a:r>
              <a:rPr lang="en-US" dirty="0" smtClean="0"/>
              <a:t>only thing on </a:t>
            </a:r>
            <a:r>
              <a:rPr lang="en-US" dirty="0"/>
              <a:t>the map </a:t>
            </a:r>
            <a:r>
              <a:rPr lang="en-US" dirty="0" smtClean="0"/>
              <a:t>to indicate scale is a segmented “bar” (shown below) then what? We use a tool called a Natural Scale Indicator as a kind of “ruler”. </a:t>
            </a:r>
          </a:p>
          <a:p>
            <a:pPr lvl="0">
              <a:buClr>
                <a:srgbClr val="A53010"/>
              </a:buClr>
            </a:pPr>
            <a:r>
              <a:rPr lang="en-US" dirty="0" smtClean="0">
                <a:solidFill>
                  <a:prstClr val="black">
                    <a:lumMod val="75000"/>
                    <a:lumOff val="25000"/>
                  </a:prstClr>
                </a:solidFill>
              </a:rPr>
              <a:t>https</a:t>
            </a:r>
            <a:r>
              <a:rPr lang="en-US" dirty="0">
                <a:solidFill>
                  <a:prstClr val="black">
                    <a:lumMod val="75000"/>
                    <a:lumOff val="25000"/>
                  </a:prstClr>
                </a:solidFill>
              </a:rPr>
              <a:t>://www.youtube.com/watch?v=vSus_5bt440</a:t>
            </a:r>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What do we do when scale is not present OR present in another manner [next slide!]?</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pic>
        <p:nvPicPr>
          <p:cNvPr id="1026" name="Picture 2" descr="G:\Illustrations for RDA book\4-2_RDACAR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657600"/>
            <a:ext cx="27432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46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SCALE PHRASES</a:t>
            </a:r>
            <a:endParaRPr lang="en-US" b="1" dirty="0"/>
          </a:p>
        </p:txBody>
      </p:sp>
      <p:sp>
        <p:nvSpPr>
          <p:cNvPr id="3" name="Content Placeholder 2"/>
          <p:cNvSpPr>
            <a:spLocks noGrp="1"/>
          </p:cNvSpPr>
          <p:nvPr>
            <p:ph idx="1"/>
          </p:nvPr>
        </p:nvSpPr>
        <p:spPr/>
        <p:txBody>
          <a:bodyPr/>
          <a:lstStyle/>
          <a:p>
            <a:r>
              <a:rPr lang="en-US" dirty="0" smtClean="0"/>
              <a:t>Sometimes a phrase is used to describe the situation:</a:t>
            </a:r>
          </a:p>
          <a:p>
            <a:pPr marL="0" indent="0">
              <a:buNone/>
            </a:pPr>
            <a:endParaRPr lang="en-US" dirty="0" smtClean="0"/>
          </a:p>
          <a:p>
            <a:pPr marL="0" indent="0">
              <a:buNone/>
            </a:pPr>
            <a:endParaRPr lang="en-US" dirty="0" smtClean="0"/>
          </a:p>
          <a:p>
            <a:pPr lvl="1">
              <a:spcBef>
                <a:spcPts val="0"/>
              </a:spcBef>
            </a:pPr>
            <a:r>
              <a:rPr lang="en-US" sz="1800" dirty="0" smtClean="0"/>
              <a:t>255 __ $a Scale not given.</a:t>
            </a:r>
          </a:p>
          <a:p>
            <a:pPr lvl="1">
              <a:spcBef>
                <a:spcPts val="0"/>
              </a:spcBef>
            </a:pPr>
            <a:r>
              <a:rPr lang="en-US" sz="1800" dirty="0" smtClean="0"/>
              <a:t>255 __ $a Scale varies.</a:t>
            </a:r>
          </a:p>
          <a:p>
            <a:pPr lvl="1">
              <a:spcBef>
                <a:spcPts val="0"/>
              </a:spcBef>
            </a:pPr>
            <a:r>
              <a:rPr lang="en-US" sz="1800" dirty="0" smtClean="0"/>
              <a:t>255 __ $a Scales differ. (option to give individual</a:t>
            </a:r>
          </a:p>
          <a:p>
            <a:pPr marL="457200" lvl="1" indent="0">
              <a:spcBef>
                <a:spcPts val="0"/>
              </a:spcBef>
              <a:buNone/>
            </a:pPr>
            <a:r>
              <a:rPr lang="en-US" sz="1800" dirty="0"/>
              <a:t> </a:t>
            </a:r>
            <a:r>
              <a:rPr lang="en-US" sz="1800" dirty="0" smtClean="0"/>
              <a:t>                scale statements in multiple 255 fields)</a:t>
            </a:r>
          </a:p>
          <a:p>
            <a:pPr lvl="1">
              <a:spcBef>
                <a:spcPts val="0"/>
              </a:spcBef>
            </a:pPr>
            <a:r>
              <a:rPr lang="en-US" sz="1800" dirty="0" smtClean="0"/>
              <a:t>255 __ $a Not drawn to scale</a:t>
            </a:r>
            <a:r>
              <a:rPr lang="en-US" dirty="0" smtClean="0"/>
              <a:t>.</a:t>
            </a:r>
          </a:p>
          <a:p>
            <a:pPr marL="457200" lvl="1" indent="0">
              <a:buNone/>
            </a:pPr>
            <a:endParaRPr lang="en-US" dirty="0"/>
          </a:p>
        </p:txBody>
      </p:sp>
      <p:sp>
        <p:nvSpPr>
          <p:cNvPr id="4" name="Footer Placeholder 3"/>
          <p:cNvSpPr>
            <a:spLocks noGrp="1"/>
          </p:cNvSpPr>
          <p:nvPr>
            <p:ph type="ftr" sz="quarter" idx="11"/>
          </p:nvPr>
        </p:nvSpPr>
        <p:spPr/>
        <p:txBody>
          <a:bodyPr/>
          <a:lstStyle/>
          <a:p>
            <a:r>
              <a:rPr lang="en-US" dirty="0" smtClean="0"/>
              <a:t>CEAL map cataloging workshop, May 1-2, 2017</a:t>
            </a:r>
            <a:endParaRPr lang="en-US" dirty="0"/>
          </a:p>
        </p:txBody>
      </p:sp>
    </p:spTree>
    <p:extLst>
      <p:ext uri="{BB962C8B-B14F-4D97-AF65-F5344CB8AC3E}">
        <p14:creationId xmlns:p14="http://schemas.microsoft.com/office/powerpoint/2010/main" val="3302620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Principles for Cataloging Cartographic Resources </a:t>
            </a:r>
            <a:endParaRPr lang="en-US" b="1" dirty="0"/>
          </a:p>
        </p:txBody>
      </p:sp>
      <p:sp>
        <p:nvSpPr>
          <p:cNvPr id="3" name="Content Placeholder 2"/>
          <p:cNvSpPr>
            <a:spLocks noGrp="1"/>
          </p:cNvSpPr>
          <p:nvPr>
            <p:ph idx="1"/>
          </p:nvPr>
        </p:nvSpPr>
        <p:spPr/>
        <p:txBody>
          <a:bodyPr>
            <a:normAutofit/>
          </a:bodyPr>
          <a:lstStyle/>
          <a:p>
            <a:r>
              <a:rPr lang="en-US" dirty="0"/>
              <a:t>Description is of/about the </a:t>
            </a:r>
            <a:r>
              <a:rPr lang="en-US" i="1" u="sng" dirty="0"/>
              <a:t>main map or </a:t>
            </a:r>
            <a:r>
              <a:rPr lang="en-US" i="1" u="sng" dirty="0" smtClean="0"/>
              <a:t>maps</a:t>
            </a:r>
            <a:r>
              <a:rPr lang="en-US" dirty="0" smtClean="0"/>
              <a:t>, handle insets and/or ancillary maps differently</a:t>
            </a:r>
          </a:p>
          <a:p>
            <a:pPr lvl="1"/>
            <a:r>
              <a:rPr lang="en-US" dirty="0" smtClean="0"/>
              <a:t>Inset map = comes from within the main map, sometimes called an “enlargement”</a:t>
            </a:r>
          </a:p>
          <a:p>
            <a:pPr lvl="1"/>
            <a:r>
              <a:rPr lang="en-US" dirty="0" smtClean="0"/>
              <a:t>Ancillary map = “other” helpful map, such as a time and distance map with a highway map</a:t>
            </a:r>
            <a:endParaRPr lang="en-US" dirty="0"/>
          </a:p>
          <a:p>
            <a:r>
              <a:rPr lang="en-US" dirty="0" smtClean="0"/>
              <a:t>Maps are GRAPHIC in nature, pay attention to what the map displays, impact on classification and subject headings</a:t>
            </a:r>
          </a:p>
          <a:p>
            <a:endParaRPr lang="en-US" b="1" dirty="0" smtClean="0"/>
          </a:p>
          <a:p>
            <a:pPr marL="0" indent="0">
              <a:buNone/>
            </a:pPr>
            <a:endParaRPr lang="en-US" b="1" dirty="0" smtClean="0"/>
          </a:p>
          <a:p>
            <a:endParaRPr lang="en-US" b="1" dirty="0" smtClean="0"/>
          </a:p>
          <a:p>
            <a:endParaRPr lang="en-US" b="1" dirty="0"/>
          </a:p>
        </p:txBody>
      </p:sp>
      <p:sp>
        <p:nvSpPr>
          <p:cNvPr id="4" name="Footer Placeholder 3"/>
          <p:cNvSpPr>
            <a:spLocks noGrp="1"/>
          </p:cNvSpPr>
          <p:nvPr>
            <p:ph type="ftr" sz="quarter" idx="11"/>
          </p:nvPr>
        </p:nvSpPr>
        <p:spPr/>
        <p:txBody>
          <a:bodyPr/>
          <a:lstStyle/>
          <a:p>
            <a:r>
              <a:rPr lang="en-US" dirty="0" smtClean="0"/>
              <a:t>CEAL map cataloging workshop, May 1-2, 2017</a:t>
            </a:r>
            <a:endParaRPr lang="en-US" dirty="0"/>
          </a:p>
        </p:txBody>
      </p:sp>
    </p:spTree>
    <p:extLst>
      <p:ext uri="{BB962C8B-B14F-4D97-AF65-F5344CB8AC3E}">
        <p14:creationId xmlns:p14="http://schemas.microsoft.com/office/powerpoint/2010/main" val="866914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71290"/>
          </a:xfrm>
        </p:spPr>
        <p:txBody>
          <a:bodyPr/>
          <a:lstStyle/>
          <a:p>
            <a:r>
              <a:rPr lang="en-US" b="1" dirty="0" smtClean="0"/>
              <a:t>Not Drawn to Scale Example</a:t>
            </a:r>
            <a:endParaRPr lang="en-US"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53106" y="1752600"/>
            <a:ext cx="4971288" cy="3137281"/>
          </a:xfrm>
        </p:spPr>
      </p:pic>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2055865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Summary of Scale Statements and Supplied Scale Statements</a:t>
            </a:r>
            <a:endParaRPr lang="en-US" b="1" dirty="0"/>
          </a:p>
        </p:txBody>
      </p:sp>
      <p:sp>
        <p:nvSpPr>
          <p:cNvPr id="3" name="Content Placeholder 2"/>
          <p:cNvSpPr>
            <a:spLocks noGrp="1"/>
          </p:cNvSpPr>
          <p:nvPr>
            <p:ph idx="1"/>
          </p:nvPr>
        </p:nvSpPr>
        <p:spPr>
          <a:xfrm>
            <a:off x="1942415" y="1905000"/>
            <a:ext cx="6591985" cy="4006222"/>
          </a:xfrm>
        </p:spPr>
        <p:txBody>
          <a:bodyPr>
            <a:normAutofit lnSpcReduction="10000"/>
          </a:bodyPr>
          <a:lstStyle/>
          <a:p>
            <a:pPr marL="0" indent="0">
              <a:buNone/>
            </a:pPr>
            <a:r>
              <a:rPr lang="en-US" dirty="0" smtClean="0"/>
              <a:t>If there </a:t>
            </a:r>
            <a:r>
              <a:rPr lang="en-US" b="1" dirty="0" smtClean="0"/>
              <a:t>is</a:t>
            </a:r>
            <a:r>
              <a:rPr lang="en-US" dirty="0" smtClean="0"/>
              <a:t> a scale statement on the map:</a:t>
            </a:r>
          </a:p>
          <a:p>
            <a:r>
              <a:rPr lang="en-US" dirty="0" smtClean="0"/>
              <a:t>Will appear in one of three ways (or sometimes in combination)</a:t>
            </a:r>
          </a:p>
          <a:p>
            <a:r>
              <a:rPr lang="en-US" dirty="0" smtClean="0"/>
              <a:t>No matter which type, </a:t>
            </a:r>
            <a:r>
              <a:rPr lang="en-US" u="sng" dirty="0" smtClean="0"/>
              <a:t>must use</a:t>
            </a:r>
            <a:r>
              <a:rPr lang="en-US" dirty="0" smtClean="0"/>
              <a:t> the RF in 255$a</a:t>
            </a:r>
          </a:p>
          <a:p>
            <a:pPr marL="0" indent="0">
              <a:buNone/>
            </a:pPr>
            <a:r>
              <a:rPr lang="en-US" dirty="0" smtClean="0"/>
              <a:t>If there </a:t>
            </a:r>
            <a:r>
              <a:rPr lang="en-US" b="1" dirty="0" smtClean="0"/>
              <a:t>is not</a:t>
            </a:r>
            <a:r>
              <a:rPr lang="en-US" dirty="0" smtClean="0"/>
              <a:t> a scale statement on the map:</a:t>
            </a:r>
          </a:p>
          <a:p>
            <a:r>
              <a:rPr lang="en-US" dirty="0" smtClean="0"/>
              <a:t>Use appropriate one of four supplied scale phrases</a:t>
            </a:r>
          </a:p>
          <a:p>
            <a:pPr lvl="1"/>
            <a:r>
              <a:rPr lang="en-US" dirty="0" smtClean="0"/>
              <a:t>No scale at all? = Scale not given</a:t>
            </a:r>
          </a:p>
          <a:p>
            <a:pPr lvl="1"/>
            <a:r>
              <a:rPr lang="en-US" dirty="0" smtClean="0"/>
              <a:t>Scale changes in ONE map = Scale varies</a:t>
            </a:r>
          </a:p>
          <a:p>
            <a:pPr lvl="1"/>
            <a:r>
              <a:rPr lang="en-US" dirty="0" smtClean="0"/>
              <a:t>Different scales with more than 2 main maps = Scales differ</a:t>
            </a:r>
          </a:p>
          <a:p>
            <a:pPr lvl="1"/>
            <a:r>
              <a:rPr lang="en-US" dirty="0" smtClean="0"/>
              <a:t>Explicit statement about scale not used = Not drawn to scale</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2867956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255 $b - Projection</a:t>
            </a:r>
            <a:endParaRPr lang="en-US" b="1" dirty="0"/>
          </a:p>
        </p:txBody>
      </p:sp>
      <p:sp>
        <p:nvSpPr>
          <p:cNvPr id="3" name="Content Placeholder 2"/>
          <p:cNvSpPr>
            <a:spLocks noGrp="1"/>
          </p:cNvSpPr>
          <p:nvPr>
            <p:ph idx="1"/>
          </p:nvPr>
        </p:nvSpPr>
        <p:spPr/>
        <p:txBody>
          <a:bodyPr>
            <a:normAutofit/>
          </a:bodyPr>
          <a:lstStyle/>
          <a:p>
            <a:pPr>
              <a:spcBef>
                <a:spcPts val="0"/>
              </a:spcBef>
            </a:pPr>
            <a:r>
              <a:rPr lang="en-US" dirty="0"/>
              <a:t>RDA 7.26.1.3 states “Record the projection of cartographic content if considered important for identification or selection</a:t>
            </a:r>
            <a:r>
              <a:rPr lang="en-US" dirty="0" smtClean="0"/>
              <a:t>.” Place in 255$b</a:t>
            </a:r>
            <a:endParaRPr lang="en-US" dirty="0"/>
          </a:p>
          <a:p>
            <a:pPr>
              <a:spcBef>
                <a:spcPts val="0"/>
              </a:spcBef>
            </a:pPr>
            <a:r>
              <a:rPr lang="en-US" dirty="0" smtClean="0"/>
              <a:t>Always consider projection important if given on the map and therefore </a:t>
            </a:r>
            <a:r>
              <a:rPr lang="en-US" u="sng" dirty="0" smtClean="0"/>
              <a:t>do</a:t>
            </a:r>
            <a:r>
              <a:rPr lang="en-US" dirty="0" smtClean="0"/>
              <a:t> record it</a:t>
            </a:r>
          </a:p>
          <a:p>
            <a:pPr>
              <a:spcBef>
                <a:spcPts val="0"/>
              </a:spcBef>
            </a:pPr>
            <a:r>
              <a:rPr lang="en-US" dirty="0"/>
              <a:t>Word “projection” is now always spelled out (AACR2 allowed the abbreviation “</a:t>
            </a:r>
            <a:r>
              <a:rPr lang="en-US" dirty="0" err="1"/>
              <a:t>proj</a:t>
            </a:r>
            <a:r>
              <a:rPr lang="en-US" dirty="0" smtClean="0"/>
              <a:t>.”)</a:t>
            </a:r>
          </a:p>
          <a:p>
            <a:pPr>
              <a:spcBef>
                <a:spcPts val="0"/>
              </a:spcBef>
            </a:pPr>
            <a:r>
              <a:rPr lang="en-US" dirty="0" smtClean="0"/>
              <a:t>Supply a code in the Projection fixed field also</a:t>
            </a:r>
            <a:endParaRPr lang="en-US" dirty="0"/>
          </a:p>
          <a:p>
            <a:pPr marL="0" indent="0">
              <a:spcBef>
                <a:spcPts val="0"/>
              </a:spcBef>
              <a:buNone/>
            </a:pPr>
            <a:endParaRPr lang="en-US" dirty="0"/>
          </a:p>
          <a:p>
            <a:pPr marL="0" indent="0">
              <a:lnSpc>
                <a:spcPct val="120000"/>
              </a:lnSpc>
              <a:spcBef>
                <a:spcPts val="0"/>
              </a:spcBef>
              <a:buNone/>
            </a:pPr>
            <a:r>
              <a:rPr lang="en-US" u="sng" dirty="0" smtClean="0"/>
              <a:t>EXAMPLE</a:t>
            </a:r>
          </a:p>
          <a:p>
            <a:pPr marL="0" indent="0">
              <a:lnSpc>
                <a:spcPct val="120000"/>
              </a:lnSpc>
              <a:spcBef>
                <a:spcPts val="0"/>
              </a:spcBef>
              <a:buNone/>
            </a:pPr>
            <a:r>
              <a:rPr lang="en-US" dirty="0" smtClean="0"/>
              <a:t>255  Scale 1:250,000 ; $b Transverse Mercator projection</a:t>
            </a:r>
          </a:p>
          <a:p>
            <a:pPr marL="0" indent="0">
              <a:spcBef>
                <a:spcPts val="0"/>
              </a:spcBef>
              <a:buNone/>
            </a:pPr>
            <a:endParaRPr lang="en-US" dirty="0" smtClean="0"/>
          </a:p>
          <a:p>
            <a:pPr marL="0" indent="0">
              <a:spcBef>
                <a:spcPts val="0"/>
              </a:spcBef>
              <a:buNone/>
            </a:pPr>
            <a:r>
              <a:rPr lang="en-US" dirty="0" smtClean="0"/>
              <a:t>Fixed field data: Projection code = </a:t>
            </a:r>
            <a:r>
              <a:rPr lang="en-US" dirty="0" err="1" smtClean="0"/>
              <a:t>bh</a:t>
            </a:r>
            <a:r>
              <a:rPr lang="en-US" dirty="0" smtClean="0"/>
              <a:t> </a:t>
            </a:r>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2004091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255 $c - Coordinates</a:t>
            </a:r>
            <a:endParaRPr lang="en-US" b="1" dirty="0"/>
          </a:p>
        </p:txBody>
      </p:sp>
      <p:sp>
        <p:nvSpPr>
          <p:cNvPr id="3" name="Content Placeholder 2"/>
          <p:cNvSpPr>
            <a:spLocks noGrp="1"/>
          </p:cNvSpPr>
          <p:nvPr>
            <p:ph idx="1"/>
          </p:nvPr>
        </p:nvSpPr>
        <p:spPr>
          <a:xfrm>
            <a:off x="1942415" y="1524000"/>
            <a:ext cx="6591985" cy="4387222"/>
          </a:xfrm>
        </p:spPr>
        <p:txBody>
          <a:bodyPr>
            <a:normAutofit/>
          </a:bodyPr>
          <a:lstStyle/>
          <a:p>
            <a:pPr>
              <a:spcBef>
                <a:spcPts val="0"/>
              </a:spcBef>
            </a:pPr>
            <a:r>
              <a:rPr lang="en-US" dirty="0"/>
              <a:t>RDA 7.4.1.3 “For terrestrial cartographic content, record the </a:t>
            </a:r>
            <a:r>
              <a:rPr lang="en-US" dirty="0" smtClean="0"/>
              <a:t>coordinates…”</a:t>
            </a:r>
          </a:p>
          <a:p>
            <a:pPr>
              <a:spcBef>
                <a:spcPts val="0"/>
              </a:spcBef>
            </a:pPr>
            <a:r>
              <a:rPr lang="en-US" dirty="0" smtClean="0"/>
              <a:t>255 </a:t>
            </a:r>
            <a:r>
              <a:rPr lang="en-US" dirty="0"/>
              <a:t>$c </a:t>
            </a:r>
            <a:r>
              <a:rPr lang="en-US" dirty="0" smtClean="0"/>
              <a:t>–more </a:t>
            </a:r>
            <a:r>
              <a:rPr lang="en-US" dirty="0"/>
              <a:t>people are using coordinates </a:t>
            </a:r>
            <a:r>
              <a:rPr lang="en-US" dirty="0" smtClean="0"/>
              <a:t>for research purposes, therefore </a:t>
            </a:r>
            <a:r>
              <a:rPr lang="en-US" dirty="0"/>
              <a:t>catalogers </a:t>
            </a:r>
            <a:r>
              <a:rPr lang="en-US" dirty="0" smtClean="0"/>
              <a:t>should be </a:t>
            </a:r>
            <a:r>
              <a:rPr lang="en-US" dirty="0"/>
              <a:t>recording them </a:t>
            </a:r>
            <a:endParaRPr lang="en-US" dirty="0" smtClean="0"/>
          </a:p>
          <a:p>
            <a:pPr lvl="1">
              <a:spcBef>
                <a:spcPts val="0"/>
              </a:spcBef>
            </a:pPr>
            <a:r>
              <a:rPr lang="en-US" dirty="0" smtClean="0"/>
              <a:t>255$c = human-readable format</a:t>
            </a:r>
          </a:p>
          <a:p>
            <a:pPr lvl="1">
              <a:spcBef>
                <a:spcPts val="0"/>
              </a:spcBef>
            </a:pPr>
            <a:r>
              <a:rPr lang="en-US" dirty="0" smtClean="0"/>
              <a:t>034 $d, $e, $f, $g = machine-readable format</a:t>
            </a:r>
          </a:p>
          <a:p>
            <a:pPr>
              <a:spcBef>
                <a:spcPts val="0"/>
              </a:spcBef>
            </a:pPr>
            <a:r>
              <a:rPr lang="en-US" dirty="0" smtClean="0"/>
              <a:t>RDA 7.4.2 explains latitude and longitude, and 7.4.2.3 explain how to record coordinates data</a:t>
            </a:r>
          </a:p>
          <a:p>
            <a:pPr>
              <a:lnSpc>
                <a:spcPct val="110000"/>
              </a:lnSpc>
              <a:spcBef>
                <a:spcPts val="0"/>
              </a:spcBef>
            </a:pPr>
            <a:r>
              <a:rPr lang="en-US" dirty="0" smtClean="0"/>
              <a:t>If </a:t>
            </a:r>
            <a:r>
              <a:rPr lang="en-US" u="sng" dirty="0" smtClean="0"/>
              <a:t>no</a:t>
            </a:r>
            <a:r>
              <a:rPr lang="en-US" dirty="0" smtClean="0"/>
              <a:t> coordinates are on the map, you can use </a:t>
            </a:r>
            <a:r>
              <a:rPr lang="en-US" dirty="0"/>
              <a:t>the </a:t>
            </a:r>
            <a:r>
              <a:rPr lang="en-US" dirty="0" err="1" smtClean="0"/>
              <a:t>Klokan</a:t>
            </a:r>
            <a:r>
              <a:rPr lang="en-US" dirty="0" smtClean="0"/>
              <a:t> Bounding </a:t>
            </a:r>
            <a:r>
              <a:rPr lang="en-US" dirty="0"/>
              <a:t>Box tool </a:t>
            </a:r>
            <a:r>
              <a:rPr lang="en-US" dirty="0" smtClean="0"/>
              <a:t>to find them: </a:t>
            </a:r>
            <a:r>
              <a:rPr lang="en-US" dirty="0" smtClean="0">
                <a:hlinkClick r:id="rId3"/>
              </a:rPr>
              <a:t>http</a:t>
            </a:r>
            <a:r>
              <a:rPr lang="en-US" dirty="0">
                <a:hlinkClick r:id="rId3"/>
              </a:rPr>
              <a:t>://boundingbox.klokantech.com</a:t>
            </a:r>
            <a:r>
              <a:rPr lang="en-US" dirty="0" smtClean="0">
                <a:hlinkClick r:id="rId3"/>
              </a:rPr>
              <a:t>/</a:t>
            </a:r>
            <a:endParaRPr lang="en-US" dirty="0" smtClean="0"/>
          </a:p>
          <a:p>
            <a:pPr lvl="1">
              <a:lnSpc>
                <a:spcPct val="110000"/>
              </a:lnSpc>
              <a:spcBef>
                <a:spcPts val="0"/>
              </a:spcBef>
            </a:pPr>
            <a:r>
              <a:rPr lang="en-US" sz="1800" dirty="0" smtClean="0"/>
              <a:t>It evens gives the coordinates in both 034 and 255 formats for easy copy and paste</a:t>
            </a:r>
            <a:endParaRPr lang="en-US" sz="1800"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CEAL map cataloging workshop, May 1-2, 2017</a:t>
            </a:r>
            <a:endParaRPr lang="en-US" dirty="0"/>
          </a:p>
        </p:txBody>
      </p:sp>
    </p:spTree>
    <p:extLst>
      <p:ext uri="{BB962C8B-B14F-4D97-AF65-F5344CB8AC3E}">
        <p14:creationId xmlns:p14="http://schemas.microsoft.com/office/powerpoint/2010/main" val="3720650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255 $c – Coordinates and How to Record Them</a:t>
            </a:r>
            <a:endParaRPr lang="en-US" b="1" dirty="0"/>
          </a:p>
        </p:txBody>
      </p:sp>
      <p:sp>
        <p:nvSpPr>
          <p:cNvPr id="3" name="Content Placeholder 2"/>
          <p:cNvSpPr>
            <a:spLocks noGrp="1"/>
          </p:cNvSpPr>
          <p:nvPr>
            <p:ph idx="1"/>
          </p:nvPr>
        </p:nvSpPr>
        <p:spPr/>
        <p:txBody>
          <a:bodyPr>
            <a:normAutofit lnSpcReduction="10000"/>
          </a:bodyPr>
          <a:lstStyle/>
          <a:p>
            <a:r>
              <a:rPr lang="en-US" dirty="0" smtClean="0"/>
              <a:t>When recording latitude and longitude, there is a prescribed order (RDA 7.4.2.3)</a:t>
            </a:r>
          </a:p>
          <a:p>
            <a:pPr lvl="1"/>
            <a:r>
              <a:rPr lang="en-US" dirty="0" smtClean="0"/>
              <a:t>Westernmost  longitude (left side)</a:t>
            </a:r>
          </a:p>
          <a:p>
            <a:pPr lvl="1"/>
            <a:r>
              <a:rPr lang="en-US" dirty="0" smtClean="0"/>
              <a:t>Easternmost longitude (right side)</a:t>
            </a:r>
          </a:p>
          <a:p>
            <a:pPr lvl="1"/>
            <a:r>
              <a:rPr lang="en-US" dirty="0" smtClean="0"/>
              <a:t>Northernmost latitude (top)</a:t>
            </a:r>
          </a:p>
          <a:p>
            <a:pPr lvl="1"/>
            <a:r>
              <a:rPr lang="en-US" dirty="0" smtClean="0"/>
              <a:t>Southernmost latitude (bottom)</a:t>
            </a:r>
          </a:p>
          <a:p>
            <a:pPr marL="0" indent="0">
              <a:buNone/>
            </a:pPr>
            <a:r>
              <a:rPr lang="en-US" b="1" dirty="0" smtClean="0"/>
              <a:t>EXAMPLE</a:t>
            </a:r>
            <a:r>
              <a:rPr lang="en-US" dirty="0"/>
              <a:t>:</a:t>
            </a:r>
          </a:p>
          <a:p>
            <a:pPr marL="0" indent="0">
              <a:buNone/>
            </a:pPr>
            <a:r>
              <a:rPr lang="en-US" dirty="0"/>
              <a:t>255__ $a Scale approximately 1:3,000,000 ; $b polyconic projection $c (W 125⁰-- W 65⁰/N 50⁰-- N 25⁰</a:t>
            </a:r>
            <a:r>
              <a:rPr lang="en-US" dirty="0" smtClean="0"/>
              <a:t>).</a:t>
            </a:r>
            <a:endParaRPr lang="en-US" dirty="0"/>
          </a:p>
          <a:p>
            <a:pPr marL="0" indent="0">
              <a:buNone/>
            </a:pPr>
            <a:r>
              <a:rPr lang="en-US" dirty="0"/>
              <a:t>034 1_ $a </a:t>
            </a:r>
            <a:r>
              <a:rPr lang="en-US" dirty="0" err="1"/>
              <a:t>a</a:t>
            </a:r>
            <a:r>
              <a:rPr lang="en-US" dirty="0"/>
              <a:t> $b 3000000 $d W1250000 $e W0650000 $f N0500000 $g </a:t>
            </a:r>
            <a:r>
              <a:rPr lang="en-US" dirty="0" smtClean="0"/>
              <a:t>N0250000</a:t>
            </a:r>
            <a:endParaRPr lang="en-US" dirty="0"/>
          </a:p>
          <a:p>
            <a:pPr marL="457200" lvl="1"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451054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300 PHYSICAL DESCRIPTION:</a:t>
            </a:r>
            <a:br>
              <a:rPr lang="en-US" b="1" dirty="0" smtClean="0"/>
            </a:br>
            <a:r>
              <a:rPr lang="en-US" b="1" dirty="0" smtClean="0"/>
              <a:t>Extent</a:t>
            </a:r>
            <a:endParaRPr lang="en-US" b="1" dirty="0"/>
          </a:p>
        </p:txBody>
      </p:sp>
      <p:sp>
        <p:nvSpPr>
          <p:cNvPr id="3" name="Content Placeholder 2"/>
          <p:cNvSpPr>
            <a:spLocks noGrp="1"/>
          </p:cNvSpPr>
          <p:nvPr>
            <p:ph idx="1"/>
          </p:nvPr>
        </p:nvSpPr>
        <p:spPr>
          <a:xfrm>
            <a:off x="1942415" y="2133600"/>
            <a:ext cx="6591985" cy="3352800"/>
          </a:xfrm>
        </p:spPr>
        <p:txBody>
          <a:bodyPr/>
          <a:lstStyle/>
          <a:p>
            <a:pPr marL="0" indent="0">
              <a:buNone/>
            </a:pPr>
            <a:r>
              <a:rPr lang="en-US" dirty="0" smtClean="0"/>
              <a:t>RDA 3.4.2 covers cartographic resources extent statements; this is a Core element</a:t>
            </a:r>
          </a:p>
          <a:p>
            <a:pPr>
              <a:spcBef>
                <a:spcPts val="0"/>
              </a:spcBef>
            </a:pPr>
            <a:r>
              <a:rPr lang="en-US" dirty="0" smtClean="0"/>
              <a:t>First, tell the number of resources (RDA 3.4.2.2)</a:t>
            </a:r>
          </a:p>
          <a:p>
            <a:pPr>
              <a:spcBef>
                <a:spcPts val="0"/>
              </a:spcBef>
            </a:pPr>
            <a:r>
              <a:rPr lang="en-US" dirty="0" smtClean="0"/>
              <a:t>Second, determine what you have (“type of unit”) and give the appropriate resource term (from list at 3.4.1.3 </a:t>
            </a:r>
            <a:r>
              <a:rPr lang="en-US" i="1" dirty="0" smtClean="0"/>
              <a:t>Exceptions</a:t>
            </a:r>
            <a:r>
              <a:rPr lang="en-US" dirty="0" smtClean="0"/>
              <a:t>)</a:t>
            </a:r>
          </a:p>
          <a:p>
            <a:pPr lvl="1">
              <a:spcBef>
                <a:spcPts val="0"/>
              </a:spcBef>
            </a:pPr>
            <a:r>
              <a:rPr lang="en-US" sz="1800" dirty="0" smtClean="0"/>
              <a:t>Sheet map (can be on more than one sheet)  = map or maps (depends on number of main maps)</a:t>
            </a:r>
          </a:p>
          <a:p>
            <a:pPr lvl="1">
              <a:spcBef>
                <a:spcPts val="0"/>
              </a:spcBef>
            </a:pPr>
            <a:r>
              <a:rPr lang="en-US" sz="1800" dirty="0" smtClean="0"/>
              <a:t>Map set = maps on X sheets</a:t>
            </a:r>
          </a:p>
          <a:p>
            <a:pPr lvl="1">
              <a:spcBef>
                <a:spcPts val="0"/>
              </a:spcBef>
            </a:pPr>
            <a:r>
              <a:rPr lang="en-US" sz="1800" dirty="0" smtClean="0"/>
              <a:t>Serial map = maps</a:t>
            </a:r>
          </a:p>
          <a:p>
            <a:pPr lvl="1">
              <a:spcBef>
                <a:spcPts val="0"/>
              </a:spcBef>
            </a:pPr>
            <a:r>
              <a:rPr lang="en-US" sz="1800" dirty="0" smtClean="0"/>
              <a:t>Atlas (some atlases aren’t bound) = 1 atlas</a:t>
            </a:r>
            <a:endParaRPr lang="en-US" sz="1800"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1286964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300 PHYSICAL DESCRIPTION:</a:t>
            </a:r>
            <a:br>
              <a:rPr lang="en-US" b="1" dirty="0" smtClean="0"/>
            </a:br>
            <a:r>
              <a:rPr lang="en-US" b="1" dirty="0" smtClean="0"/>
              <a:t>Other Physical Details</a:t>
            </a:r>
            <a:endParaRPr lang="en-US" b="1" dirty="0"/>
          </a:p>
        </p:txBody>
      </p:sp>
      <p:sp>
        <p:nvSpPr>
          <p:cNvPr id="3" name="Content Placeholder 2"/>
          <p:cNvSpPr>
            <a:spLocks noGrp="1"/>
          </p:cNvSpPr>
          <p:nvPr>
            <p:ph idx="1"/>
          </p:nvPr>
        </p:nvSpPr>
        <p:spPr/>
        <p:txBody>
          <a:bodyPr>
            <a:normAutofit lnSpcReduction="10000"/>
          </a:bodyPr>
          <a:lstStyle/>
          <a:p>
            <a:r>
              <a:rPr lang="en-US" dirty="0" smtClean="0"/>
              <a:t>Details such as layout, color, material, mounting, etc. are recorded in 300$b. </a:t>
            </a:r>
          </a:p>
          <a:p>
            <a:r>
              <a:rPr lang="en-US" dirty="0" smtClean="0"/>
              <a:t>Most guidelines are found in Chapter 3 in RDA, often cartographic resources have specific guidelines separate from general ones</a:t>
            </a:r>
          </a:p>
          <a:p>
            <a:pPr lvl="1"/>
            <a:r>
              <a:rPr lang="en-US" dirty="0"/>
              <a:t>Base material (3.6)</a:t>
            </a:r>
          </a:p>
          <a:p>
            <a:pPr lvl="1"/>
            <a:r>
              <a:rPr lang="en-US" dirty="0"/>
              <a:t>Mounting (3.8)</a:t>
            </a:r>
          </a:p>
          <a:p>
            <a:pPr lvl="1"/>
            <a:r>
              <a:rPr lang="en-US" dirty="0"/>
              <a:t>Production method (</a:t>
            </a:r>
            <a:r>
              <a:rPr lang="en-US" dirty="0" smtClean="0"/>
              <a:t>3.9)</a:t>
            </a:r>
            <a:endParaRPr lang="en-US" dirty="0"/>
          </a:p>
          <a:p>
            <a:pPr lvl="1"/>
            <a:r>
              <a:rPr lang="en-US" dirty="0"/>
              <a:t>Layout (3.11)</a:t>
            </a:r>
          </a:p>
          <a:p>
            <a:pPr lvl="1"/>
            <a:r>
              <a:rPr lang="en-US" dirty="0"/>
              <a:t>Polarity (3.14</a:t>
            </a:r>
            <a:r>
              <a:rPr lang="en-US" dirty="0" smtClean="0"/>
              <a:t>)</a:t>
            </a:r>
          </a:p>
          <a:p>
            <a:pPr lvl="1"/>
            <a:r>
              <a:rPr lang="en-US" dirty="0" smtClean="0"/>
              <a:t>Color (7.17.1.3)</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733900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300 PHYSICAL DESCRIPTION:</a:t>
            </a:r>
            <a:br>
              <a:rPr lang="en-US" b="1" dirty="0"/>
            </a:br>
            <a:r>
              <a:rPr lang="en-US" b="1" dirty="0"/>
              <a:t>Other Physical </a:t>
            </a:r>
            <a:r>
              <a:rPr lang="en-US" b="1" dirty="0" smtClean="0"/>
              <a:t>Details (cont’d.)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Two most common other physical details are presence of color and layout.</a:t>
            </a:r>
          </a:p>
          <a:p>
            <a:r>
              <a:rPr lang="en-US" dirty="0" smtClean="0"/>
              <a:t>Color defined as multi-color or a single color </a:t>
            </a:r>
            <a:r>
              <a:rPr lang="en-US" u="sng" dirty="0" smtClean="0"/>
              <a:t>other than</a:t>
            </a:r>
            <a:r>
              <a:rPr lang="en-US" dirty="0" smtClean="0"/>
              <a:t> black, white, gray (something like all blue is color)</a:t>
            </a:r>
          </a:p>
          <a:p>
            <a:r>
              <a:rPr lang="en-US" dirty="0" smtClean="0"/>
              <a:t>Layout means location of main map or maps, use “both sides” to indicate. (in rare cases apply “back-to-back”)</a:t>
            </a:r>
          </a:p>
          <a:p>
            <a:r>
              <a:rPr lang="en-US" dirty="0" smtClean="0"/>
              <a:t>If applying both, layout comes first</a:t>
            </a:r>
          </a:p>
          <a:p>
            <a:pPr marL="0" indent="0">
              <a:buNone/>
            </a:pPr>
            <a:r>
              <a:rPr lang="en-US" u="sng" dirty="0" smtClean="0"/>
              <a:t>EXAMPLES</a:t>
            </a:r>
          </a:p>
          <a:p>
            <a:pPr marL="0" indent="0">
              <a:buNone/>
            </a:pPr>
            <a:r>
              <a:rPr lang="en-US" dirty="0" smtClean="0"/>
              <a:t>300   1 map : $b color</a:t>
            </a:r>
          </a:p>
          <a:p>
            <a:pPr marL="0" indent="0">
              <a:buNone/>
            </a:pPr>
            <a:r>
              <a:rPr lang="en-US" dirty="0" smtClean="0"/>
              <a:t>300   2 maps on 1 sheet : $b both sides, color</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1342336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normAutofit fontScale="90000"/>
          </a:bodyPr>
          <a:lstStyle/>
          <a:p>
            <a:r>
              <a:rPr lang="en-US" b="1" dirty="0">
                <a:solidFill>
                  <a:prstClr val="black">
                    <a:lumMod val="85000"/>
                    <a:lumOff val="15000"/>
                  </a:prstClr>
                </a:solidFill>
              </a:rPr>
              <a:t>300 PHYSICAL DESCRIPTION:</a:t>
            </a:r>
            <a:br>
              <a:rPr lang="en-US" b="1" dirty="0">
                <a:solidFill>
                  <a:prstClr val="black">
                    <a:lumMod val="85000"/>
                    <a:lumOff val="15000"/>
                  </a:prstClr>
                </a:solidFill>
              </a:rPr>
            </a:br>
            <a:r>
              <a:rPr lang="en-US" b="1" dirty="0" smtClean="0">
                <a:solidFill>
                  <a:prstClr val="black">
                    <a:lumMod val="85000"/>
                    <a:lumOff val="15000"/>
                  </a:prstClr>
                </a:solidFill>
              </a:rPr>
              <a:t>How to Measure a Map Correctly</a:t>
            </a:r>
            <a:endParaRPr lang="en-US" dirty="0"/>
          </a:p>
        </p:txBody>
      </p:sp>
      <p:sp>
        <p:nvSpPr>
          <p:cNvPr id="3" name="Content Placeholder 2"/>
          <p:cNvSpPr>
            <a:spLocks noGrp="1"/>
          </p:cNvSpPr>
          <p:nvPr>
            <p:ph idx="1"/>
          </p:nvPr>
        </p:nvSpPr>
        <p:spPr/>
        <p:txBody>
          <a:bodyPr/>
          <a:lstStyle/>
          <a:p>
            <a:pPr marL="0" indent="0">
              <a:buNone/>
            </a:pPr>
            <a:r>
              <a:rPr lang="en-US" b="1" dirty="0" smtClean="0"/>
              <a:t>Let’s watch a short “how to” video about correctly measuring a map:</a:t>
            </a:r>
          </a:p>
          <a:p>
            <a:pPr marL="0" indent="0">
              <a:buNone/>
            </a:pPr>
            <a:endParaRPr lang="en-US" dirty="0"/>
          </a:p>
          <a:p>
            <a:pPr marL="0" indent="0">
              <a:buNone/>
            </a:pPr>
            <a:r>
              <a:rPr lang="en-US" dirty="0" smtClean="0"/>
              <a:t>[ADD VIDEO CLIP HERE]</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8464759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300 PHYSICAL DESCRIPTION:</a:t>
            </a:r>
            <a:br>
              <a:rPr lang="en-US" b="1" dirty="0" smtClean="0"/>
            </a:br>
            <a:r>
              <a:rPr lang="en-US" b="1" dirty="0" smtClean="0"/>
              <a:t>Dimensions</a:t>
            </a:r>
            <a:endParaRPr lang="en-US" b="1" dirty="0"/>
          </a:p>
        </p:txBody>
      </p:sp>
      <p:sp>
        <p:nvSpPr>
          <p:cNvPr id="3" name="Content Placeholder 2"/>
          <p:cNvSpPr>
            <a:spLocks noGrp="1"/>
          </p:cNvSpPr>
          <p:nvPr>
            <p:ph idx="1"/>
          </p:nvPr>
        </p:nvSpPr>
        <p:spPr/>
        <p:txBody>
          <a:bodyPr>
            <a:normAutofit/>
          </a:bodyPr>
          <a:lstStyle/>
          <a:p>
            <a:r>
              <a:rPr lang="en-US" dirty="0" smtClean="0"/>
              <a:t>Measure </a:t>
            </a:r>
            <a:r>
              <a:rPr lang="en-US" dirty="0"/>
              <a:t>neat line to neat line when all cartographic details are contained within </a:t>
            </a:r>
            <a:r>
              <a:rPr lang="en-US" dirty="0" smtClean="0"/>
              <a:t>them – RDA 3.5.2.2</a:t>
            </a:r>
            <a:endParaRPr lang="en-US" dirty="0"/>
          </a:p>
          <a:p>
            <a:r>
              <a:rPr lang="en-US" dirty="0"/>
              <a:t>The way we measure other maps also still the </a:t>
            </a:r>
            <a:r>
              <a:rPr lang="en-US" dirty="0" smtClean="0"/>
              <a:t>same – RDA 3.5.2.3-3.5.2.7</a:t>
            </a:r>
          </a:p>
          <a:p>
            <a:pPr lvl="1"/>
            <a:r>
              <a:rPr lang="en-US" u="sng" dirty="0" smtClean="0"/>
              <a:t>Cartographic Materials: a manual of interpretation</a:t>
            </a:r>
            <a:r>
              <a:rPr lang="en-US" dirty="0" smtClean="0"/>
              <a:t> still a valuable resource</a:t>
            </a:r>
          </a:p>
          <a:p>
            <a:pPr lvl="1"/>
            <a:r>
              <a:rPr lang="en-US" dirty="0" smtClean="0"/>
              <a:t>There are thirteen possible ways to measure a map</a:t>
            </a:r>
          </a:p>
          <a:p>
            <a:r>
              <a:rPr lang="en-US" dirty="0" smtClean="0"/>
              <a:t>Remember, it’s “cm” not “cm.”</a:t>
            </a:r>
          </a:p>
          <a:p>
            <a:pPr lvl="1"/>
            <a:r>
              <a:rPr lang="en-US" dirty="0" smtClean="0"/>
              <a:t>Symbol, not an abbreviation</a:t>
            </a:r>
            <a:endParaRPr lang="en-US" dirty="0"/>
          </a:p>
          <a:p>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644606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Key Principles for Cataloging Cartographic Resources </a:t>
            </a:r>
            <a:r>
              <a:rPr lang="en-US" b="1" dirty="0" smtClean="0"/>
              <a:t>cont’d.</a:t>
            </a:r>
            <a:endParaRPr lang="en-US" dirty="0"/>
          </a:p>
        </p:txBody>
      </p:sp>
      <p:sp>
        <p:nvSpPr>
          <p:cNvPr id="3" name="Content Placeholder 2"/>
          <p:cNvSpPr>
            <a:spLocks noGrp="1"/>
          </p:cNvSpPr>
          <p:nvPr>
            <p:ph idx="1"/>
          </p:nvPr>
        </p:nvSpPr>
        <p:spPr/>
        <p:txBody>
          <a:bodyPr/>
          <a:lstStyle/>
          <a:p>
            <a:pPr lvl="0">
              <a:buClr>
                <a:srgbClr val="A53010"/>
              </a:buClr>
            </a:pPr>
            <a:r>
              <a:rPr lang="en-US" dirty="0">
                <a:solidFill>
                  <a:prstClr val="black">
                    <a:lumMod val="75000"/>
                    <a:lumOff val="25000"/>
                  </a:prstClr>
                </a:solidFill>
              </a:rPr>
              <a:t>Always start by inspecting the map looking for presence or absence of critical data (i.e., title(s), scale, coordinates, date(s), responsible person/body, edition); preferred source of information is entire map</a:t>
            </a:r>
          </a:p>
          <a:p>
            <a:r>
              <a:rPr lang="en-US" dirty="0"/>
              <a:t>More than one audience: You are cataloging for our patrons </a:t>
            </a:r>
            <a:r>
              <a:rPr lang="en-US" u="sng" dirty="0"/>
              <a:t>and</a:t>
            </a:r>
            <a:r>
              <a:rPr lang="en-US" dirty="0"/>
              <a:t> other catalogers</a:t>
            </a:r>
          </a:p>
          <a:p>
            <a:r>
              <a:rPr lang="en-US" dirty="0"/>
              <a:t>Coordinates are more important than ever</a:t>
            </a:r>
          </a:p>
          <a:p>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10564923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300 PHYSICAL DESCRIPTION:</a:t>
            </a:r>
            <a:br>
              <a:rPr lang="en-US" b="1" dirty="0" smtClean="0"/>
            </a:br>
            <a:r>
              <a:rPr lang="en-US" b="1" dirty="0" smtClean="0"/>
              <a:t>Dimensions example</a:t>
            </a:r>
            <a:endParaRPr lang="en-US" b="1" dirty="0"/>
          </a:p>
        </p:txBody>
      </p:sp>
      <p:sp>
        <p:nvSpPr>
          <p:cNvPr id="4" name="Content Placeholder 3"/>
          <p:cNvSpPr>
            <a:spLocks noGrp="1"/>
          </p:cNvSpPr>
          <p:nvPr>
            <p:ph sz="half" idx="2"/>
          </p:nvPr>
        </p:nvSpPr>
        <p:spPr/>
        <p:txBody>
          <a:bodyPr/>
          <a:lstStyle/>
          <a:p>
            <a:r>
              <a:rPr lang="en-US" dirty="0" smtClean="0"/>
              <a:t>Diagrams from Cartographic Materials: a manual of interpretation for AACR2</a:t>
            </a:r>
          </a:p>
          <a:p>
            <a:r>
              <a:rPr lang="en-US" dirty="0" smtClean="0"/>
              <a:t>1 map ; $c 60 x 66 cm</a:t>
            </a:r>
            <a:endParaRPr lang="en-US" dirty="0"/>
          </a:p>
        </p:txBody>
      </p:sp>
      <p:sp>
        <p:nvSpPr>
          <p:cNvPr id="5" name="Footer Placeholder 4"/>
          <p:cNvSpPr>
            <a:spLocks noGrp="1"/>
          </p:cNvSpPr>
          <p:nvPr>
            <p:ph type="ftr" sz="quarter" idx="11"/>
          </p:nvPr>
        </p:nvSpPr>
        <p:spPr/>
        <p:txBody>
          <a:bodyPr/>
          <a:lstStyle/>
          <a:p>
            <a:r>
              <a:rPr lang="en-US" smtClean="0"/>
              <a:t>CEAL map cataloging workshop, May 1-2, 2017</a:t>
            </a:r>
            <a:endParaRPr lang="en-US" dirty="0"/>
          </a:p>
        </p:txBody>
      </p:sp>
      <p:pic>
        <p:nvPicPr>
          <p:cNvPr id="7" name="Content Placeholder 6"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371600" y="2286000"/>
            <a:ext cx="3768725" cy="291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666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300 PHYSICAL DESCRIPTION:</a:t>
            </a:r>
            <a:br>
              <a:rPr lang="en-US" b="1" dirty="0" smtClean="0"/>
            </a:br>
            <a:r>
              <a:rPr lang="en-US" b="1" dirty="0" smtClean="0"/>
              <a:t>Dimensions example</a:t>
            </a:r>
            <a:endParaRPr lang="en-US" b="1" dirty="0"/>
          </a:p>
        </p:txBody>
      </p:sp>
      <p:sp>
        <p:nvSpPr>
          <p:cNvPr id="4" name="Content Placeholder 3"/>
          <p:cNvSpPr>
            <a:spLocks noGrp="1"/>
          </p:cNvSpPr>
          <p:nvPr>
            <p:ph sz="half" idx="2"/>
          </p:nvPr>
        </p:nvSpPr>
        <p:spPr/>
        <p:txBody>
          <a:bodyPr/>
          <a:lstStyle/>
          <a:p>
            <a:r>
              <a:rPr lang="en-US" dirty="0" smtClean="0"/>
              <a:t>1 map on 2 sheets : $b color ; $c 68 x 88 cm, sheets 76 x 50 cm</a:t>
            </a:r>
            <a:endParaRPr lang="en-US" dirty="0"/>
          </a:p>
        </p:txBody>
      </p:sp>
      <p:sp>
        <p:nvSpPr>
          <p:cNvPr id="5" name="Footer Placeholder 4"/>
          <p:cNvSpPr>
            <a:spLocks noGrp="1"/>
          </p:cNvSpPr>
          <p:nvPr>
            <p:ph type="ftr" sz="quarter" idx="11"/>
          </p:nvPr>
        </p:nvSpPr>
        <p:spPr/>
        <p:txBody>
          <a:bodyPr/>
          <a:lstStyle/>
          <a:p>
            <a:r>
              <a:rPr lang="en-US" smtClean="0"/>
              <a:t>CEAL map cataloging workshop, May 1-2, 2017</a:t>
            </a:r>
            <a:endParaRPr lang="en-US"/>
          </a:p>
        </p:txBody>
      </p:sp>
      <p:pic>
        <p:nvPicPr>
          <p:cNvPr id="8" name="Content Placeholder 7"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47800" y="2514600"/>
            <a:ext cx="3692525" cy="2598895"/>
          </a:xfrm>
        </p:spPr>
      </p:pic>
    </p:spTree>
    <p:extLst>
      <p:ext uri="{BB962C8B-B14F-4D97-AF65-F5344CB8AC3E}">
        <p14:creationId xmlns:p14="http://schemas.microsoft.com/office/powerpoint/2010/main" val="36936606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300 PHYSICAL DESCRIPTION:</a:t>
            </a:r>
            <a:br>
              <a:rPr lang="en-US" b="1" dirty="0" smtClean="0"/>
            </a:br>
            <a:r>
              <a:rPr lang="en-US" b="1" dirty="0" smtClean="0"/>
              <a:t>Dimension example</a:t>
            </a:r>
            <a:endParaRPr lang="en-US" b="1" dirty="0"/>
          </a:p>
        </p:txBody>
      </p:sp>
      <p:pic>
        <p:nvPicPr>
          <p:cNvPr id="7" name="Content Placeholder 6"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286000"/>
            <a:ext cx="4302125" cy="2854759"/>
          </a:xfrm>
        </p:spPr>
      </p:pic>
      <p:sp>
        <p:nvSpPr>
          <p:cNvPr id="4" name="Content Placeholder 3"/>
          <p:cNvSpPr>
            <a:spLocks noGrp="1"/>
          </p:cNvSpPr>
          <p:nvPr>
            <p:ph sz="half" idx="2"/>
          </p:nvPr>
        </p:nvSpPr>
        <p:spPr/>
        <p:txBody>
          <a:bodyPr/>
          <a:lstStyle/>
          <a:p>
            <a:r>
              <a:rPr lang="en-US" dirty="0" smtClean="0"/>
              <a:t>1 map : $b color ; $c 65 x 89 cm, folded in cover 18 x 13 cm</a:t>
            </a:r>
            <a:endParaRPr lang="en-US" dirty="0"/>
          </a:p>
        </p:txBody>
      </p:sp>
      <p:sp>
        <p:nvSpPr>
          <p:cNvPr id="5" name="Footer Placeholder 4"/>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23340951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33X </a:t>
            </a:r>
            <a:r>
              <a:rPr lang="en-US" sz="3600" b="1" dirty="0" smtClean="0"/>
              <a:t>fields</a:t>
            </a:r>
            <a:endParaRPr lang="en-US" sz="3600" b="1" dirty="0"/>
          </a:p>
        </p:txBody>
      </p:sp>
      <p:sp>
        <p:nvSpPr>
          <p:cNvPr id="3" name="Content Placeholder 2"/>
          <p:cNvSpPr>
            <a:spLocks noGrp="1"/>
          </p:cNvSpPr>
          <p:nvPr>
            <p:ph idx="1"/>
          </p:nvPr>
        </p:nvSpPr>
        <p:spPr/>
        <p:txBody>
          <a:bodyPr>
            <a:normAutofit fontScale="55000" lnSpcReduction="20000"/>
          </a:bodyPr>
          <a:lstStyle/>
          <a:p>
            <a:pPr marL="0" indent="0">
              <a:buNone/>
            </a:pPr>
            <a:endParaRPr lang="en-US" sz="3300" dirty="0" smtClean="0"/>
          </a:p>
          <a:p>
            <a:r>
              <a:rPr lang="en-US" sz="3300" dirty="0" smtClean="0"/>
              <a:t> Gives greater detail than data found in physical</a:t>
            </a:r>
          </a:p>
          <a:p>
            <a:pPr marL="0" indent="0">
              <a:buNone/>
            </a:pPr>
            <a:r>
              <a:rPr lang="en-US" sz="3300" dirty="0"/>
              <a:t> </a:t>
            </a:r>
            <a:r>
              <a:rPr lang="en-US" sz="3300" dirty="0" smtClean="0"/>
              <a:t>     description, though interrelated</a:t>
            </a:r>
          </a:p>
          <a:p>
            <a:r>
              <a:rPr lang="en-US" sz="3300" dirty="0" smtClean="0"/>
              <a:t> Controlled vocabulary</a:t>
            </a:r>
          </a:p>
          <a:p>
            <a:r>
              <a:rPr lang="en-US" sz="3300" dirty="0" smtClean="0"/>
              <a:t> Repeatable fields and/or subfields</a:t>
            </a:r>
          </a:p>
          <a:p>
            <a:pPr marL="0" indent="0">
              <a:buNone/>
            </a:pPr>
            <a:endParaRPr lang="en-US" sz="3300" dirty="0" smtClean="0"/>
          </a:p>
          <a:p>
            <a:pPr marL="0" indent="0">
              <a:buNone/>
            </a:pPr>
            <a:r>
              <a:rPr lang="en-US" sz="3300" u="sng" dirty="0" smtClean="0"/>
              <a:t>MARC Tag</a:t>
            </a:r>
            <a:r>
              <a:rPr lang="en-US" sz="3300" dirty="0" smtClean="0"/>
              <a:t>	           </a:t>
            </a:r>
            <a:r>
              <a:rPr lang="en-US" sz="3300" u="sng" dirty="0" smtClean="0"/>
              <a:t>Name</a:t>
            </a:r>
            <a:r>
              <a:rPr lang="en-US" sz="3300" dirty="0" smtClean="0"/>
              <a:t>		</a:t>
            </a:r>
            <a:r>
              <a:rPr lang="en-US" sz="3300" u="sng" dirty="0" smtClean="0"/>
              <a:t>RDA Instruction</a:t>
            </a:r>
          </a:p>
          <a:p>
            <a:pPr marL="0" indent="0">
              <a:buNone/>
            </a:pPr>
            <a:r>
              <a:rPr lang="en-US" sz="3300" dirty="0" smtClean="0"/>
              <a:t>     336                	Content Type         	6.9 (Core)</a:t>
            </a:r>
          </a:p>
          <a:p>
            <a:pPr marL="0" indent="0">
              <a:buNone/>
            </a:pPr>
            <a:r>
              <a:rPr lang="en-US" sz="3300" dirty="0" smtClean="0"/>
              <a:t>     337	     		Media Type	    		3.2</a:t>
            </a:r>
          </a:p>
          <a:p>
            <a:pPr marL="0" indent="0">
              <a:buNone/>
            </a:pPr>
            <a:r>
              <a:rPr lang="en-US" sz="3300" dirty="0" smtClean="0"/>
              <a:t>     338	     		Carrier Type	    		3.3 (Core)</a:t>
            </a:r>
          </a:p>
          <a:p>
            <a:pPr marL="0" indent="0">
              <a:buNone/>
            </a:pPr>
            <a:endParaRPr lang="en-US" sz="33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7126243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33X Fields: A Way to Remember Each</a:t>
            </a:r>
            <a:endParaRPr lang="en-US" sz="3600" b="1" dirty="0"/>
          </a:p>
        </p:txBody>
      </p:sp>
      <p:sp>
        <p:nvSpPr>
          <p:cNvPr id="3" name="Content Placeholder 2"/>
          <p:cNvSpPr>
            <a:spLocks noGrp="1"/>
          </p:cNvSpPr>
          <p:nvPr>
            <p:ph idx="1"/>
          </p:nvPr>
        </p:nvSpPr>
        <p:spPr/>
        <p:txBody>
          <a:bodyPr/>
          <a:lstStyle/>
          <a:p>
            <a:pPr marL="0" indent="0">
              <a:buNone/>
            </a:pPr>
            <a:r>
              <a:rPr lang="en-US" dirty="0" smtClean="0"/>
              <a:t>336 Content Type = “what kind of information is it?”</a:t>
            </a:r>
          </a:p>
          <a:p>
            <a:pPr marL="0" indent="0">
              <a:buNone/>
            </a:pPr>
            <a:endParaRPr lang="en-US" dirty="0" smtClean="0"/>
          </a:p>
          <a:p>
            <a:pPr marL="0" indent="0">
              <a:buNone/>
            </a:pPr>
            <a:r>
              <a:rPr lang="en-US" dirty="0" smtClean="0"/>
              <a:t>337 Media Type = “</a:t>
            </a:r>
            <a:r>
              <a:rPr lang="en-US" dirty="0"/>
              <a:t>d</a:t>
            </a:r>
            <a:r>
              <a:rPr lang="en-US" dirty="0" smtClean="0"/>
              <a:t>o I need equipment to view it?”</a:t>
            </a:r>
          </a:p>
          <a:p>
            <a:pPr marL="0" indent="0">
              <a:buNone/>
            </a:pPr>
            <a:endParaRPr lang="en-US" dirty="0" smtClean="0"/>
          </a:p>
          <a:p>
            <a:pPr marL="0" indent="0">
              <a:buNone/>
            </a:pPr>
            <a:r>
              <a:rPr lang="en-US" dirty="0" smtClean="0"/>
              <a:t>338 Carrier Type = “where is it stored? ” or “what kind of ‘container’ holds it?”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10720732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33X fields [cartographic examples]</a:t>
            </a:r>
            <a:endParaRPr lang="en-US" sz="3600" b="1"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Sheet Map:</a:t>
            </a:r>
            <a:endParaRPr lang="en-US" dirty="0" smtClean="0"/>
          </a:p>
          <a:p>
            <a:pPr marL="0" indent="0">
              <a:buNone/>
            </a:pPr>
            <a:r>
              <a:rPr lang="en-US" dirty="0" smtClean="0"/>
              <a:t>336 cartographic image $b cri $2 </a:t>
            </a:r>
            <a:r>
              <a:rPr lang="en-US" dirty="0" err="1" smtClean="0"/>
              <a:t>rdacontent</a:t>
            </a:r>
            <a:endParaRPr lang="en-US" dirty="0" smtClean="0"/>
          </a:p>
          <a:p>
            <a:pPr marL="0" indent="0">
              <a:buNone/>
            </a:pPr>
            <a:r>
              <a:rPr lang="en-US" dirty="0" smtClean="0"/>
              <a:t>337 unmediated $b n $2 </a:t>
            </a:r>
            <a:r>
              <a:rPr lang="en-US" dirty="0" err="1" smtClean="0"/>
              <a:t>rdamedia</a:t>
            </a:r>
            <a:endParaRPr lang="en-US" dirty="0" smtClean="0"/>
          </a:p>
          <a:p>
            <a:pPr marL="0" indent="0">
              <a:buNone/>
            </a:pPr>
            <a:r>
              <a:rPr lang="en-US" dirty="0" smtClean="0"/>
              <a:t>338 sheet $b </a:t>
            </a:r>
            <a:r>
              <a:rPr lang="en-US" dirty="0" err="1" smtClean="0"/>
              <a:t>nb</a:t>
            </a:r>
            <a:r>
              <a:rPr lang="en-US" dirty="0" smtClean="0"/>
              <a:t> $2 </a:t>
            </a:r>
            <a:r>
              <a:rPr lang="en-US" dirty="0" err="1" smtClean="0"/>
              <a:t>rdacarrier</a:t>
            </a:r>
            <a:endParaRPr lang="en-US" dirty="0" smtClean="0"/>
          </a:p>
          <a:p>
            <a:pPr marL="0" indent="0">
              <a:buNone/>
            </a:pPr>
            <a:endParaRPr lang="en-US" dirty="0"/>
          </a:p>
          <a:p>
            <a:pPr marL="0" indent="0">
              <a:buNone/>
            </a:pPr>
            <a:r>
              <a:rPr lang="en-US" b="1" dirty="0" smtClean="0"/>
              <a:t>Globe:</a:t>
            </a:r>
            <a:endParaRPr lang="en-US" dirty="0" smtClean="0"/>
          </a:p>
          <a:p>
            <a:pPr marL="0" indent="0">
              <a:buNone/>
            </a:pPr>
            <a:r>
              <a:rPr lang="en-US" dirty="0" smtClean="0"/>
              <a:t>336 cartographic three-dimensional form $b </a:t>
            </a:r>
            <a:r>
              <a:rPr lang="en-US" dirty="0" err="1" smtClean="0"/>
              <a:t>crf</a:t>
            </a:r>
            <a:r>
              <a:rPr lang="en-US" dirty="0" smtClean="0"/>
              <a:t> $2 </a:t>
            </a:r>
            <a:r>
              <a:rPr lang="en-US" dirty="0" err="1" smtClean="0"/>
              <a:t>rdacontent</a:t>
            </a:r>
            <a:endParaRPr lang="en-US" dirty="0" smtClean="0"/>
          </a:p>
          <a:p>
            <a:pPr marL="0" indent="0">
              <a:buNone/>
            </a:pPr>
            <a:r>
              <a:rPr lang="en-US" dirty="0" smtClean="0"/>
              <a:t>337 unmediated $b n $2 </a:t>
            </a:r>
            <a:r>
              <a:rPr lang="en-US" dirty="0" err="1" smtClean="0"/>
              <a:t>rdamedia</a:t>
            </a:r>
            <a:endParaRPr lang="en-US" dirty="0" smtClean="0"/>
          </a:p>
          <a:p>
            <a:pPr marL="0" indent="0">
              <a:buNone/>
            </a:pPr>
            <a:r>
              <a:rPr lang="en-US" dirty="0" smtClean="0"/>
              <a:t>338 object $b nr $2 </a:t>
            </a:r>
            <a:r>
              <a:rPr lang="en-US" dirty="0" err="1" smtClean="0"/>
              <a:t>rdacarrier</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2485977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33x fields (continued)</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Digital raster image:</a:t>
            </a:r>
            <a:endParaRPr lang="en-US" dirty="0" smtClean="0"/>
          </a:p>
          <a:p>
            <a:pPr marL="0" indent="0">
              <a:buNone/>
            </a:pPr>
            <a:r>
              <a:rPr lang="en-US" dirty="0" smtClean="0"/>
              <a:t>336 </a:t>
            </a:r>
            <a:r>
              <a:rPr lang="en-US" dirty="0"/>
              <a:t>cartographic image $b cri $2 </a:t>
            </a:r>
            <a:r>
              <a:rPr lang="en-US" dirty="0" err="1"/>
              <a:t>rdacontent</a:t>
            </a:r>
            <a:endParaRPr lang="en-US" dirty="0"/>
          </a:p>
          <a:p>
            <a:pPr marL="0" indent="0">
              <a:buNone/>
            </a:pPr>
            <a:r>
              <a:rPr lang="en-US" dirty="0"/>
              <a:t>337 </a:t>
            </a:r>
            <a:r>
              <a:rPr lang="en-US" dirty="0" smtClean="0"/>
              <a:t>computer </a:t>
            </a:r>
            <a:r>
              <a:rPr lang="en-US" dirty="0"/>
              <a:t>$b </a:t>
            </a:r>
            <a:r>
              <a:rPr lang="en-US" dirty="0" smtClean="0"/>
              <a:t>c $</a:t>
            </a:r>
            <a:r>
              <a:rPr lang="en-US" dirty="0"/>
              <a:t>2 </a:t>
            </a:r>
            <a:r>
              <a:rPr lang="en-US" dirty="0" err="1"/>
              <a:t>rdamedia</a:t>
            </a:r>
            <a:endParaRPr lang="en-US" dirty="0"/>
          </a:p>
          <a:p>
            <a:pPr marL="0" indent="0">
              <a:buNone/>
            </a:pPr>
            <a:r>
              <a:rPr lang="en-US" dirty="0"/>
              <a:t>338 </a:t>
            </a:r>
            <a:r>
              <a:rPr lang="en-US" dirty="0" smtClean="0"/>
              <a:t>online resource </a:t>
            </a:r>
            <a:r>
              <a:rPr lang="en-US" dirty="0"/>
              <a:t>$b </a:t>
            </a:r>
            <a:r>
              <a:rPr lang="en-US" dirty="0" err="1" smtClean="0"/>
              <a:t>cr</a:t>
            </a:r>
            <a:r>
              <a:rPr lang="en-US" dirty="0" smtClean="0"/>
              <a:t> </a:t>
            </a:r>
            <a:r>
              <a:rPr lang="en-US" dirty="0"/>
              <a:t>$2 </a:t>
            </a:r>
            <a:r>
              <a:rPr lang="en-US" dirty="0" err="1"/>
              <a:t>rdacarrier</a:t>
            </a:r>
            <a:endParaRPr lang="en-US" dirty="0"/>
          </a:p>
          <a:p>
            <a:pPr marL="0" indent="0">
              <a:buNone/>
            </a:pPr>
            <a:endParaRPr lang="en-US" dirty="0"/>
          </a:p>
          <a:p>
            <a:pPr marL="0" indent="0">
              <a:buNone/>
            </a:pPr>
            <a:r>
              <a:rPr lang="en-US" b="1" dirty="0" smtClean="0"/>
              <a:t>Relief model:</a:t>
            </a:r>
            <a:endParaRPr lang="en-US" dirty="0"/>
          </a:p>
          <a:p>
            <a:pPr marL="0" indent="0">
              <a:buNone/>
            </a:pPr>
            <a:r>
              <a:rPr lang="en-US" dirty="0"/>
              <a:t>336 cartographic three-dimensional form $b </a:t>
            </a:r>
            <a:r>
              <a:rPr lang="en-US" dirty="0" err="1"/>
              <a:t>crf</a:t>
            </a:r>
            <a:r>
              <a:rPr lang="en-US" dirty="0"/>
              <a:t> $2 </a:t>
            </a:r>
            <a:r>
              <a:rPr lang="en-US" dirty="0" err="1"/>
              <a:t>rdacontent</a:t>
            </a:r>
            <a:endParaRPr lang="en-US" dirty="0"/>
          </a:p>
          <a:p>
            <a:pPr marL="0" indent="0">
              <a:buNone/>
            </a:pPr>
            <a:r>
              <a:rPr lang="en-US" dirty="0"/>
              <a:t>337 unmediated $b n $2 </a:t>
            </a:r>
            <a:r>
              <a:rPr lang="en-US" dirty="0" err="1"/>
              <a:t>rdamedia</a:t>
            </a:r>
            <a:endParaRPr lang="en-US" dirty="0"/>
          </a:p>
          <a:p>
            <a:pPr marL="0" indent="0">
              <a:buNone/>
            </a:pPr>
            <a:r>
              <a:rPr lang="en-US" dirty="0"/>
              <a:t>338 object $b nr $2 </a:t>
            </a:r>
            <a:r>
              <a:rPr lang="en-US" dirty="0" err="1"/>
              <a:t>rdacarrier</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4069436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MAP RECORD EXAMPLES</a:t>
            </a:r>
            <a:endParaRPr lang="en-US" dirty="0"/>
          </a:p>
        </p:txBody>
      </p:sp>
      <p:sp>
        <p:nvSpPr>
          <p:cNvPr id="6" name="Subtitle 5"/>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42114256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lstStyle/>
          <a:p>
            <a:r>
              <a:rPr lang="en-US" b="1" dirty="0" smtClean="0"/>
              <a:t>MAP RECORD EXAMPLE</a:t>
            </a:r>
            <a:endParaRPr lang="en-US" b="1" dirty="0"/>
          </a:p>
        </p:txBody>
      </p:sp>
      <p:sp>
        <p:nvSpPr>
          <p:cNvPr id="3" name="Content Placeholder 2"/>
          <p:cNvSpPr>
            <a:spLocks noGrp="1"/>
          </p:cNvSpPr>
          <p:nvPr>
            <p:ph idx="1"/>
          </p:nvPr>
        </p:nvSpPr>
        <p:spPr>
          <a:xfrm>
            <a:off x="1371600" y="762000"/>
            <a:ext cx="7315200" cy="5364163"/>
          </a:xfrm>
        </p:spPr>
        <p:txBody>
          <a:bodyPr>
            <a:noAutofit/>
          </a:bodyPr>
          <a:lstStyle/>
          <a:p>
            <a:pPr marL="0" indent="0">
              <a:buNone/>
            </a:pPr>
            <a:r>
              <a:rPr lang="en-US" sz="1600" b="1" u="sng" dirty="0" smtClean="0"/>
              <a:t>SAMPLE RECORD FOR A SINGLE MAP ON ONE SIDE OF A SHEET</a:t>
            </a:r>
          </a:p>
          <a:p>
            <a:pPr marL="0" indent="0">
              <a:buNone/>
            </a:pPr>
            <a:r>
              <a:rPr lang="en-US" dirty="0" smtClean="0"/>
              <a:t>Type = e;	</a:t>
            </a:r>
            <a:r>
              <a:rPr lang="en-US" dirty="0" err="1" smtClean="0"/>
              <a:t>CrTp</a:t>
            </a:r>
            <a:r>
              <a:rPr lang="en-US" dirty="0" smtClean="0"/>
              <a:t> = a;	</a:t>
            </a:r>
            <a:r>
              <a:rPr lang="en-US" dirty="0" err="1" smtClean="0"/>
              <a:t>Desc</a:t>
            </a:r>
            <a:r>
              <a:rPr lang="en-US" dirty="0" smtClean="0"/>
              <a:t> = </a:t>
            </a:r>
            <a:r>
              <a:rPr lang="en-US" dirty="0" err="1" smtClean="0"/>
              <a:t>i</a:t>
            </a:r>
            <a:endParaRPr lang="en-US" b="1" u="sng" dirty="0" smtClean="0">
              <a:solidFill>
                <a:srgbClr val="FF0000"/>
              </a:solidFill>
            </a:endParaRPr>
          </a:p>
          <a:p>
            <a:pPr marL="0" indent="0">
              <a:buNone/>
            </a:pPr>
            <a:endParaRPr lang="en-US" sz="1600" dirty="0" smtClean="0"/>
          </a:p>
          <a:p>
            <a:pPr marL="0" indent="0">
              <a:buNone/>
            </a:pPr>
            <a:r>
              <a:rPr lang="en-US" sz="1600" dirty="0" smtClean="0"/>
              <a:t>007     $a </a:t>
            </a:r>
            <a:r>
              <a:rPr lang="en-US" sz="1600" dirty="0" err="1" smtClean="0"/>
              <a:t>a</a:t>
            </a:r>
            <a:r>
              <a:rPr lang="en-US" sz="1600" dirty="0" smtClean="0"/>
              <a:t> $b j </a:t>
            </a:r>
            <a:r>
              <a:rPr lang="en-US" sz="1600" dirty="0"/>
              <a:t>$</a:t>
            </a:r>
            <a:r>
              <a:rPr lang="en-US" sz="1600" dirty="0" smtClean="0"/>
              <a:t>d c </a:t>
            </a:r>
            <a:r>
              <a:rPr lang="en-US" sz="1600" dirty="0"/>
              <a:t>$</a:t>
            </a:r>
            <a:r>
              <a:rPr lang="en-US" sz="1600" dirty="0" smtClean="0"/>
              <a:t>e a </a:t>
            </a:r>
            <a:r>
              <a:rPr lang="en-US" sz="1600" dirty="0"/>
              <a:t>$</a:t>
            </a:r>
            <a:r>
              <a:rPr lang="en-US" sz="1600" dirty="0" smtClean="0"/>
              <a:t>f n </a:t>
            </a:r>
            <a:r>
              <a:rPr lang="en-US" sz="1600" dirty="0"/>
              <a:t>$</a:t>
            </a:r>
            <a:r>
              <a:rPr lang="en-US" sz="1600" dirty="0" smtClean="0"/>
              <a:t>g z </a:t>
            </a:r>
            <a:r>
              <a:rPr lang="en-US" sz="1600" dirty="0"/>
              <a:t>$</a:t>
            </a:r>
            <a:r>
              <a:rPr lang="en-US" sz="1600" dirty="0" smtClean="0"/>
              <a:t>h n</a:t>
            </a:r>
          </a:p>
          <a:p>
            <a:pPr marL="0" indent="0">
              <a:buNone/>
            </a:pPr>
            <a:r>
              <a:rPr lang="en-US" sz="1600" dirty="0" smtClean="0"/>
              <a:t>040     </a:t>
            </a:r>
            <a:r>
              <a:rPr lang="en-US" sz="1600" dirty="0"/>
              <a:t>UPM $</a:t>
            </a:r>
            <a:r>
              <a:rPr lang="en-US" sz="1600" dirty="0" smtClean="0"/>
              <a:t>b </a:t>
            </a:r>
            <a:r>
              <a:rPr lang="en-US" sz="1600" dirty="0" err="1" smtClean="0"/>
              <a:t>eng</a:t>
            </a:r>
            <a:r>
              <a:rPr lang="en-US" sz="1600" dirty="0" smtClean="0"/>
              <a:t> </a:t>
            </a:r>
            <a:r>
              <a:rPr lang="en-US" sz="1600" b="1" dirty="0">
                <a:effectLst>
                  <a:outerShdw blurRad="38100" dist="38100" dir="2700000" algn="tl">
                    <a:srgbClr val="000000">
                      <a:alpha val="43137"/>
                    </a:srgbClr>
                  </a:outerShdw>
                </a:effectLst>
              </a:rPr>
              <a:t>$</a:t>
            </a:r>
            <a:r>
              <a:rPr lang="en-US" sz="1600" b="1" dirty="0" smtClean="0">
                <a:effectLst>
                  <a:outerShdw blurRad="38100" dist="38100" dir="2700000" algn="tl">
                    <a:srgbClr val="000000">
                      <a:alpha val="43137"/>
                    </a:srgbClr>
                  </a:outerShdw>
                </a:effectLst>
              </a:rPr>
              <a:t>e </a:t>
            </a:r>
            <a:r>
              <a:rPr lang="en-US" sz="1600" b="1" dirty="0" err="1">
                <a:effectLst>
                  <a:outerShdw blurRad="38100" dist="38100" dir="2700000" algn="tl">
                    <a:srgbClr val="000000">
                      <a:alpha val="43137"/>
                    </a:srgbClr>
                  </a:outerShdw>
                </a:effectLst>
              </a:rPr>
              <a:t>rda</a:t>
            </a:r>
            <a:r>
              <a:rPr lang="en-US" sz="1600" dirty="0"/>
              <a:t> </a:t>
            </a:r>
            <a:r>
              <a:rPr lang="en-US" sz="1600" dirty="0" smtClean="0"/>
              <a:t> $c UPM</a:t>
            </a:r>
            <a:endParaRPr lang="en-US" sz="1600" b="1" u="sng" dirty="0" smtClean="0">
              <a:solidFill>
                <a:srgbClr val="FF0000"/>
              </a:solidFill>
            </a:endParaRPr>
          </a:p>
          <a:p>
            <a:pPr marL="0" indent="0">
              <a:buNone/>
            </a:pPr>
            <a:r>
              <a:rPr lang="en-US" sz="1600" dirty="0" smtClean="0"/>
              <a:t>034 1  a </a:t>
            </a:r>
            <a:r>
              <a:rPr lang="en-US" sz="1600" dirty="0"/>
              <a:t>$</a:t>
            </a:r>
            <a:r>
              <a:rPr lang="en-US" sz="1600" dirty="0" smtClean="0"/>
              <a:t>b 88000 </a:t>
            </a:r>
            <a:r>
              <a:rPr lang="en-US" sz="1600" dirty="0"/>
              <a:t>$</a:t>
            </a:r>
            <a:r>
              <a:rPr lang="en-US" sz="1600" dirty="0" smtClean="0"/>
              <a:t>d W0745900 </a:t>
            </a:r>
            <a:r>
              <a:rPr lang="en-US" sz="1600" dirty="0"/>
              <a:t>$</a:t>
            </a:r>
            <a:r>
              <a:rPr lang="en-US" sz="1600" dirty="0" smtClean="0"/>
              <a:t>e W0741700 </a:t>
            </a:r>
            <a:r>
              <a:rPr lang="en-US" sz="1600" dirty="0"/>
              <a:t>$</a:t>
            </a:r>
            <a:r>
              <a:rPr lang="en-US" sz="1600" dirty="0" smtClean="0"/>
              <a:t>f N0413000 </a:t>
            </a:r>
            <a:r>
              <a:rPr lang="en-US" sz="1600" dirty="0"/>
              <a:t>$</a:t>
            </a:r>
            <a:r>
              <a:rPr lang="en-US" sz="1600" dirty="0" smtClean="0"/>
              <a:t>g N0405000</a:t>
            </a:r>
          </a:p>
          <a:p>
            <a:pPr marL="0" indent="0">
              <a:buNone/>
            </a:pPr>
            <a:r>
              <a:rPr lang="en-US" sz="1600" dirty="0" smtClean="0"/>
              <a:t>052     3813 </a:t>
            </a:r>
            <a:r>
              <a:rPr lang="en-US" sz="1600" dirty="0"/>
              <a:t>$</a:t>
            </a:r>
            <a:r>
              <a:rPr lang="en-US" sz="1600" dirty="0" smtClean="0"/>
              <a:t>b S9</a:t>
            </a:r>
          </a:p>
          <a:p>
            <a:pPr marL="0" indent="0">
              <a:buNone/>
            </a:pPr>
            <a:r>
              <a:rPr lang="en-US" sz="1600" dirty="0" smtClean="0"/>
              <a:t>090     G3813.S9 1955 </a:t>
            </a:r>
            <a:r>
              <a:rPr lang="en-US" sz="1600" dirty="0"/>
              <a:t>$</a:t>
            </a:r>
            <a:r>
              <a:rPr lang="en-US" sz="1600" dirty="0" smtClean="0"/>
              <a:t>b .H3</a:t>
            </a:r>
          </a:p>
          <a:p>
            <a:pPr marL="0" indent="0">
              <a:buNone/>
            </a:pPr>
            <a:r>
              <a:rPr lang="en-US" sz="1600" dirty="0" smtClean="0"/>
              <a:t>049     UPMM</a:t>
            </a:r>
          </a:p>
          <a:p>
            <a:pPr marL="0" indent="0">
              <a:buNone/>
            </a:pPr>
            <a:r>
              <a:rPr lang="en-US" sz="1600" dirty="0" smtClean="0"/>
              <a:t>100 1 Harper, George B., </a:t>
            </a:r>
            <a:r>
              <a:rPr lang="en-US" sz="1600" b="1" dirty="0" smtClean="0">
                <a:effectLst>
                  <a:outerShdw blurRad="38100" dist="38100" dir="2700000" algn="tl">
                    <a:srgbClr val="000000">
                      <a:alpha val="43137"/>
                    </a:srgbClr>
                  </a:outerShdw>
                </a:effectLst>
              </a:rPr>
              <a:t>$e cartographer</a:t>
            </a:r>
            <a:r>
              <a:rPr lang="en-US" sz="1600" dirty="0" smtClean="0"/>
              <a:t>.</a:t>
            </a:r>
          </a:p>
          <a:p>
            <a:pPr marL="0" indent="0">
              <a:buNone/>
            </a:pPr>
            <a:r>
              <a:rPr lang="en-US" sz="1600" dirty="0" smtClean="0"/>
              <a:t>245 10 Sussex County, New Jersey / </a:t>
            </a:r>
            <a:r>
              <a:rPr lang="en-US" sz="1600" dirty="0"/>
              <a:t>$</a:t>
            </a:r>
            <a:r>
              <a:rPr lang="en-US" sz="1600" dirty="0" smtClean="0"/>
              <a:t>c corrected to 1955 by George B. Harper, County Engineer.</a:t>
            </a:r>
          </a:p>
          <a:p>
            <a:pPr marL="0" indent="0">
              <a:buNone/>
            </a:pPr>
            <a:r>
              <a:rPr lang="en-US" sz="1600" dirty="0" smtClean="0"/>
              <a:t>255  Scale </a:t>
            </a:r>
            <a:r>
              <a:rPr lang="en-US" sz="1600" b="1" dirty="0" smtClean="0">
                <a:effectLst>
                  <a:outerShdw blurRad="38100" dist="38100" dir="2700000" algn="tl">
                    <a:srgbClr val="000000">
                      <a:alpha val="43137"/>
                    </a:srgbClr>
                  </a:outerShdw>
                </a:effectLst>
              </a:rPr>
              <a:t>approximately</a:t>
            </a:r>
            <a:r>
              <a:rPr lang="en-US" sz="1600" dirty="0" smtClean="0"/>
              <a:t> 1:88,000 </a:t>
            </a:r>
            <a:r>
              <a:rPr lang="en-US" sz="1600" dirty="0"/>
              <a:t>$</a:t>
            </a:r>
            <a:r>
              <a:rPr lang="en-US" sz="1600" dirty="0" smtClean="0"/>
              <a:t>c (W 74°59ʹ--W 74°17ʹ/N 41°30ʹ--N 40°50ʹ).</a:t>
            </a:r>
          </a:p>
          <a:p>
            <a:pPr marL="0" indent="0">
              <a:buNone/>
            </a:pPr>
            <a:endParaRPr lang="en-US" sz="1600"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dirty="0"/>
          </a:p>
        </p:txBody>
      </p:sp>
    </p:spTree>
    <p:extLst>
      <p:ext uri="{BB962C8B-B14F-4D97-AF65-F5344CB8AC3E}">
        <p14:creationId xmlns:p14="http://schemas.microsoft.com/office/powerpoint/2010/main" val="3523418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MAP RECORD EXAMPLE,</a:t>
            </a:r>
            <a:br>
              <a:rPr lang="en-US" b="1" dirty="0" smtClean="0"/>
            </a:br>
            <a:r>
              <a:rPr lang="en-US" b="1" dirty="0" smtClean="0"/>
              <a:t>cont.</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effectLst>
                  <a:outerShdw blurRad="38100" dist="38100" dir="2700000" algn="tl">
                    <a:srgbClr val="000000">
                      <a:alpha val="43137"/>
                    </a:srgbClr>
                  </a:outerShdw>
                </a:effectLst>
              </a:rPr>
              <a:t>264 1</a:t>
            </a:r>
            <a:r>
              <a:rPr lang="en-US" dirty="0"/>
              <a:t> Convent Station, N.J. : $</a:t>
            </a:r>
            <a:r>
              <a:rPr lang="en-US" dirty="0" smtClean="0"/>
              <a:t>b </a:t>
            </a:r>
            <a:r>
              <a:rPr lang="en-US" dirty="0"/>
              <a:t>copyright, General Drafting Co., Inc., </a:t>
            </a:r>
            <a:r>
              <a:rPr lang="en-US" dirty="0" smtClean="0"/>
              <a:t>$c </a:t>
            </a:r>
            <a:r>
              <a:rPr lang="en-US" dirty="0"/>
              <a:t>[1955]</a:t>
            </a:r>
          </a:p>
          <a:p>
            <a:pPr marL="0" indent="0">
              <a:buNone/>
            </a:pPr>
            <a:r>
              <a:rPr lang="en-US" dirty="0"/>
              <a:t>300  1 map : </a:t>
            </a:r>
            <a:r>
              <a:rPr lang="en-US" dirty="0" smtClean="0"/>
              <a:t>$b </a:t>
            </a:r>
            <a:r>
              <a:rPr lang="en-US" b="1" dirty="0">
                <a:effectLst>
                  <a:outerShdw blurRad="38100" dist="38100" dir="2700000" algn="tl">
                    <a:srgbClr val="000000">
                      <a:alpha val="43137"/>
                    </a:srgbClr>
                  </a:outerShdw>
                </a:effectLst>
              </a:rPr>
              <a:t>color</a:t>
            </a:r>
            <a:r>
              <a:rPr lang="en-US" dirty="0"/>
              <a:t> ; </a:t>
            </a:r>
            <a:r>
              <a:rPr lang="en-US" dirty="0" smtClean="0"/>
              <a:t>$c </a:t>
            </a:r>
            <a:r>
              <a:rPr lang="en-US" dirty="0"/>
              <a:t>62 x 59 </a:t>
            </a:r>
            <a:r>
              <a:rPr lang="en-US" b="1" dirty="0">
                <a:effectLst>
                  <a:outerShdw blurRad="38100" dist="38100" dir="2700000" algn="tl">
                    <a:srgbClr val="000000">
                      <a:alpha val="43137"/>
                    </a:srgbClr>
                  </a:outerShdw>
                </a:effectLst>
              </a:rPr>
              <a:t>cm</a:t>
            </a:r>
            <a:r>
              <a:rPr lang="en-US" dirty="0"/>
              <a:t>, folded to 22 x 10 </a:t>
            </a:r>
            <a:r>
              <a:rPr lang="en-US" b="1" dirty="0">
                <a:effectLst>
                  <a:outerShdw blurRad="38100" dist="38100" dir="2700000" algn="tl">
                    <a:srgbClr val="000000">
                      <a:alpha val="43137"/>
                    </a:srgbClr>
                  </a:outerShdw>
                </a:effectLst>
              </a:rPr>
              <a:t>cm</a:t>
            </a:r>
          </a:p>
          <a:p>
            <a:pPr marL="0" indent="0">
              <a:buNone/>
            </a:pPr>
            <a:r>
              <a:rPr lang="en-US" b="1" dirty="0">
                <a:effectLst>
                  <a:outerShdw blurRad="38100" dist="38100" dir="2700000" algn="tl">
                    <a:srgbClr val="000000">
                      <a:alpha val="43137"/>
                    </a:srgbClr>
                  </a:outerShdw>
                </a:effectLst>
              </a:rPr>
              <a:t>336  cartographic image </a:t>
            </a:r>
            <a:r>
              <a:rPr lang="en-US" b="1" dirty="0" smtClean="0">
                <a:effectLst>
                  <a:outerShdw blurRad="38100" dist="38100" dir="2700000" algn="tl">
                    <a:srgbClr val="000000">
                      <a:alpha val="43137"/>
                    </a:srgbClr>
                  </a:outerShdw>
                </a:effectLst>
              </a:rPr>
              <a:t>$b </a:t>
            </a:r>
            <a:r>
              <a:rPr lang="en-US" b="1" dirty="0">
                <a:effectLst>
                  <a:outerShdw blurRad="38100" dist="38100" dir="2700000" algn="tl">
                    <a:srgbClr val="000000">
                      <a:alpha val="43137"/>
                    </a:srgbClr>
                  </a:outerShdw>
                </a:effectLst>
              </a:rPr>
              <a:t>cri </a:t>
            </a:r>
            <a:r>
              <a:rPr lang="en-US" b="1" dirty="0" smtClean="0">
                <a:effectLst>
                  <a:outerShdw blurRad="38100" dist="38100" dir="2700000" algn="tl">
                    <a:srgbClr val="000000">
                      <a:alpha val="43137"/>
                    </a:srgbClr>
                  </a:outerShdw>
                </a:effectLst>
              </a:rPr>
              <a:t>$2 </a:t>
            </a:r>
            <a:r>
              <a:rPr lang="en-US" b="1" dirty="0" err="1">
                <a:effectLst>
                  <a:outerShdw blurRad="38100" dist="38100" dir="2700000" algn="tl">
                    <a:srgbClr val="000000">
                      <a:alpha val="43137"/>
                    </a:srgbClr>
                  </a:outerShdw>
                </a:effectLst>
              </a:rPr>
              <a:t>rdacontent</a:t>
            </a:r>
            <a:endParaRPr lang="en-US" b="1" dirty="0">
              <a:effectLst>
                <a:outerShdw blurRad="38100" dist="38100" dir="2700000" algn="tl">
                  <a:srgbClr val="000000">
                    <a:alpha val="43137"/>
                  </a:srgbClr>
                </a:outerShdw>
              </a:effectLst>
            </a:endParaRPr>
          </a:p>
          <a:p>
            <a:pPr marL="0" indent="0">
              <a:buNone/>
            </a:pPr>
            <a:r>
              <a:rPr lang="en-US" b="1" dirty="0">
                <a:effectLst>
                  <a:outerShdw blurRad="38100" dist="38100" dir="2700000" algn="tl">
                    <a:srgbClr val="000000">
                      <a:alpha val="43137"/>
                    </a:srgbClr>
                  </a:outerShdw>
                </a:effectLst>
              </a:rPr>
              <a:t>337  unmediated </a:t>
            </a:r>
            <a:r>
              <a:rPr lang="en-US" b="1" dirty="0" smtClean="0">
                <a:effectLst>
                  <a:outerShdw blurRad="38100" dist="38100" dir="2700000" algn="tl">
                    <a:srgbClr val="000000">
                      <a:alpha val="43137"/>
                    </a:srgbClr>
                  </a:outerShdw>
                </a:effectLst>
              </a:rPr>
              <a:t>$b </a:t>
            </a:r>
            <a:r>
              <a:rPr lang="en-US" b="1" dirty="0">
                <a:effectLst>
                  <a:outerShdw blurRad="38100" dist="38100" dir="2700000" algn="tl">
                    <a:srgbClr val="000000">
                      <a:alpha val="43137"/>
                    </a:srgbClr>
                  </a:outerShdw>
                </a:effectLst>
              </a:rPr>
              <a:t>n </a:t>
            </a:r>
            <a:r>
              <a:rPr lang="en-US" b="1" dirty="0" smtClean="0">
                <a:effectLst>
                  <a:outerShdw blurRad="38100" dist="38100" dir="2700000" algn="tl">
                    <a:srgbClr val="000000">
                      <a:alpha val="43137"/>
                    </a:srgbClr>
                  </a:outerShdw>
                </a:effectLst>
              </a:rPr>
              <a:t>$2 </a:t>
            </a:r>
            <a:r>
              <a:rPr lang="en-US" b="1" dirty="0" err="1">
                <a:effectLst>
                  <a:outerShdw blurRad="38100" dist="38100" dir="2700000" algn="tl">
                    <a:srgbClr val="000000">
                      <a:alpha val="43137"/>
                    </a:srgbClr>
                  </a:outerShdw>
                </a:effectLst>
              </a:rPr>
              <a:t>rdamedia</a:t>
            </a:r>
            <a:endParaRPr lang="en-US" b="1" dirty="0">
              <a:effectLst>
                <a:outerShdw blurRad="38100" dist="38100" dir="2700000" algn="tl">
                  <a:srgbClr val="000000">
                    <a:alpha val="43137"/>
                  </a:srgbClr>
                </a:outerShdw>
              </a:effectLst>
            </a:endParaRPr>
          </a:p>
          <a:p>
            <a:pPr marL="0" indent="0">
              <a:buNone/>
            </a:pPr>
            <a:r>
              <a:rPr lang="en-US" b="1" dirty="0">
                <a:effectLst>
                  <a:outerShdw blurRad="38100" dist="38100" dir="2700000" algn="tl">
                    <a:srgbClr val="000000">
                      <a:alpha val="43137"/>
                    </a:srgbClr>
                  </a:outerShdw>
                </a:effectLst>
              </a:rPr>
              <a:t>338  sheet </a:t>
            </a:r>
            <a:r>
              <a:rPr lang="en-US" b="1" dirty="0" smtClean="0">
                <a:effectLst>
                  <a:outerShdw blurRad="38100" dist="38100" dir="2700000" algn="tl">
                    <a:srgbClr val="000000">
                      <a:alpha val="43137"/>
                    </a:srgbClr>
                  </a:outerShdw>
                </a:effectLst>
              </a:rPr>
              <a:t>$b </a:t>
            </a:r>
            <a:r>
              <a:rPr lang="en-US" b="1" dirty="0" err="1">
                <a:effectLst>
                  <a:outerShdw blurRad="38100" dist="38100" dir="2700000" algn="tl">
                    <a:srgbClr val="000000">
                      <a:alpha val="43137"/>
                    </a:srgbClr>
                  </a:outerShdw>
                </a:effectLst>
              </a:rPr>
              <a:t>nb</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$2 </a:t>
            </a:r>
            <a:r>
              <a:rPr lang="en-US" b="1" dirty="0" err="1">
                <a:effectLst>
                  <a:outerShdw blurRad="38100" dist="38100" dir="2700000" algn="tl">
                    <a:srgbClr val="000000">
                      <a:alpha val="43137"/>
                    </a:srgbClr>
                  </a:outerShdw>
                </a:effectLst>
              </a:rPr>
              <a:t>rdacarrier</a:t>
            </a:r>
            <a:endParaRPr lang="en-US" b="1" dirty="0">
              <a:effectLst>
                <a:outerShdw blurRad="38100" dist="38100" dir="2700000" algn="tl">
                  <a:srgbClr val="000000">
                    <a:alpha val="43137"/>
                  </a:srgbClr>
                </a:outerShdw>
              </a:effectLst>
            </a:endParaRPr>
          </a:p>
          <a:p>
            <a:pPr marL="0" indent="0">
              <a:buNone/>
            </a:pPr>
            <a:r>
              <a:rPr lang="en-US" dirty="0"/>
              <a:t>500  "All borough streets are improved."</a:t>
            </a:r>
          </a:p>
          <a:p>
            <a:pPr marL="0" indent="0">
              <a:buNone/>
            </a:pPr>
            <a:r>
              <a:rPr lang="en-US" dirty="0"/>
              <a:t>500  Includes a location map and two </a:t>
            </a:r>
            <a:r>
              <a:rPr lang="en-US" b="1" dirty="0">
                <a:effectLst>
                  <a:outerShdw blurRad="38100" dist="38100" dir="2700000" algn="tl">
                    <a:srgbClr val="000000">
                      <a:alpha val="43137"/>
                    </a:srgbClr>
                  </a:outerShdw>
                </a:effectLst>
              </a:rPr>
              <a:t>illustrations</a:t>
            </a:r>
            <a:r>
              <a:rPr lang="en-US" dirty="0"/>
              <a:t>.</a:t>
            </a:r>
          </a:p>
          <a:p>
            <a:pPr marL="0" indent="0">
              <a:buNone/>
            </a:pPr>
            <a:r>
              <a:rPr lang="en-US" dirty="0"/>
              <a:t>500  Text, </a:t>
            </a:r>
            <a:r>
              <a:rPr lang="en-US" b="1" dirty="0">
                <a:effectLst>
                  <a:outerShdw blurRad="38100" dist="38100" dir="2700000" algn="tl">
                    <a:srgbClr val="000000">
                      <a:alpha val="43137"/>
                    </a:srgbClr>
                  </a:outerShdw>
                </a:effectLst>
              </a:rPr>
              <a:t>illustrations</a:t>
            </a:r>
            <a:r>
              <a:rPr lang="en-US" dirty="0"/>
              <a:t> with captions, and mailing area on verso.</a:t>
            </a:r>
          </a:p>
          <a:p>
            <a:pPr marL="0" indent="0">
              <a:buNone/>
            </a:pPr>
            <a:r>
              <a:rPr lang="en-US" dirty="0"/>
              <a:t>651 0 Sussex County (N.J.) </a:t>
            </a:r>
            <a:r>
              <a:rPr lang="en-US" dirty="0" smtClean="0"/>
              <a:t>$v </a:t>
            </a:r>
            <a:r>
              <a:rPr lang="en-US" dirty="0"/>
              <a:t>Maps.</a:t>
            </a:r>
          </a:p>
          <a:p>
            <a:pPr marL="0" indent="0">
              <a:buNone/>
            </a:pPr>
            <a:r>
              <a:rPr lang="en-US" dirty="0"/>
              <a:t>655 7 Maps. </a:t>
            </a:r>
            <a:r>
              <a:rPr lang="en-US" dirty="0" smtClean="0"/>
              <a:t>$2 </a:t>
            </a:r>
            <a:r>
              <a:rPr lang="en-US" dirty="0" err="1"/>
              <a:t>lcgft</a:t>
            </a:r>
            <a:endParaRPr lang="en-US" dirty="0"/>
          </a:p>
          <a:p>
            <a:pPr marL="0" indent="0">
              <a:buNone/>
            </a:pPr>
            <a:r>
              <a:rPr lang="en-US" dirty="0"/>
              <a:t>710 2 General Drafting Company, </a:t>
            </a:r>
            <a:r>
              <a:rPr lang="en-US" b="1" dirty="0" smtClean="0">
                <a:effectLst>
                  <a:outerShdw blurRad="38100" dist="38100" dir="2700000" algn="tl">
                    <a:srgbClr val="000000">
                      <a:alpha val="43137"/>
                    </a:srgbClr>
                  </a:outerShdw>
                </a:effectLst>
              </a:rPr>
              <a:t>$e </a:t>
            </a:r>
            <a:r>
              <a:rPr lang="en-US" b="1" dirty="0">
                <a:effectLst>
                  <a:outerShdw blurRad="38100" dist="38100" dir="2700000" algn="tl">
                    <a:srgbClr val="000000">
                      <a:alpha val="43137"/>
                    </a:srgbClr>
                  </a:outerShdw>
                </a:effectLst>
              </a:rPr>
              <a:t>publisher</a:t>
            </a:r>
            <a:r>
              <a:rPr lang="en-US" dirty="0"/>
              <a: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232808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Maps and Impact on Description</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 </a:t>
            </a:r>
          </a:p>
          <a:p>
            <a:r>
              <a:rPr lang="en-US" b="1" dirty="0" smtClean="0"/>
              <a:t>Two Broad Categories: “General” and “Topic-Based”</a:t>
            </a:r>
          </a:p>
          <a:p>
            <a:pPr marL="0" lvl="0" indent="0">
              <a:buClr>
                <a:srgbClr val="A53010"/>
              </a:buClr>
              <a:buNone/>
            </a:pPr>
            <a:r>
              <a:rPr lang="en-US" dirty="0">
                <a:solidFill>
                  <a:prstClr val="black">
                    <a:lumMod val="75000"/>
                    <a:lumOff val="25000"/>
                  </a:prstClr>
                </a:solidFill>
              </a:rPr>
              <a:t>Let’s view a brief video on </a:t>
            </a:r>
            <a:r>
              <a:rPr lang="en-US" dirty="0" smtClean="0">
                <a:solidFill>
                  <a:prstClr val="black">
                    <a:lumMod val="75000"/>
                    <a:lumOff val="25000"/>
                  </a:prstClr>
                </a:solidFill>
              </a:rPr>
              <a:t>different types </a:t>
            </a:r>
            <a:r>
              <a:rPr lang="en-US" dirty="0">
                <a:solidFill>
                  <a:prstClr val="black">
                    <a:lumMod val="75000"/>
                    <a:lumOff val="25000"/>
                  </a:prstClr>
                </a:solidFill>
              </a:rPr>
              <a:t>of maps: </a:t>
            </a:r>
            <a:r>
              <a:rPr lang="en-US" dirty="0" smtClean="0">
                <a:solidFill>
                  <a:prstClr val="black">
                    <a:lumMod val="75000"/>
                    <a:lumOff val="25000"/>
                  </a:prstClr>
                </a:solidFill>
              </a:rPr>
              <a:t>[show </a:t>
            </a:r>
            <a:r>
              <a:rPr lang="en-US" dirty="0">
                <a:solidFill>
                  <a:prstClr val="black">
                    <a:lumMod val="75000"/>
                    <a:lumOff val="25000"/>
                  </a:prstClr>
                </a:solidFill>
              </a:rPr>
              <a:t>video clip here]</a:t>
            </a:r>
            <a:endParaRPr lang="en-US" b="1" dirty="0">
              <a:solidFill>
                <a:prstClr val="black">
                  <a:lumMod val="75000"/>
                  <a:lumOff val="25000"/>
                </a:prstClr>
              </a:solidFill>
            </a:endParaRPr>
          </a:p>
          <a:p>
            <a:r>
              <a:rPr lang="en-US" b="1" dirty="0" smtClean="0"/>
              <a:t>“Type” also means: map vs. view; atlas, remote-sensing images, digital versions, etc.</a:t>
            </a:r>
            <a:endParaRPr lang="en-US" b="1" dirty="0"/>
          </a:p>
          <a:p>
            <a:pPr marL="0" indent="0">
              <a:buNone/>
            </a:pPr>
            <a:r>
              <a:rPr lang="en-US" dirty="0" smtClean="0">
                <a:solidFill>
                  <a:prstClr val="black">
                    <a:lumMod val="75000"/>
                    <a:lumOff val="25000"/>
                  </a:prstClr>
                </a:solidFill>
              </a:rPr>
              <a:t>Many </a:t>
            </a:r>
            <a:r>
              <a:rPr lang="en-US" dirty="0">
                <a:solidFill>
                  <a:prstClr val="black">
                    <a:lumMod val="75000"/>
                    <a:lumOff val="25000"/>
                  </a:prstClr>
                </a:solidFill>
              </a:rPr>
              <a:t>different kinds of maps, knowing the types helps with using correct descriptive elements. For example, a topographic map will impact the Relief fixed field, the subject code in the call number, and choice of form/genre heading.</a:t>
            </a:r>
            <a:endParaRPr lang="en-US" b="1"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41654015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899890"/>
          </a:xfrm>
        </p:spPr>
        <p:txBody>
          <a:bodyPr/>
          <a:lstStyle/>
          <a:p>
            <a:r>
              <a:rPr lang="en-US" b="1" dirty="0" smtClean="0"/>
              <a:t>MAP RECORD EXAMPLE</a:t>
            </a:r>
            <a:endParaRPr lang="en-US" b="1" dirty="0"/>
          </a:p>
        </p:txBody>
      </p:sp>
      <p:sp>
        <p:nvSpPr>
          <p:cNvPr id="3" name="Content Placeholder 2"/>
          <p:cNvSpPr>
            <a:spLocks noGrp="1"/>
          </p:cNvSpPr>
          <p:nvPr>
            <p:ph idx="1"/>
          </p:nvPr>
        </p:nvSpPr>
        <p:spPr>
          <a:xfrm>
            <a:off x="1906556" y="1295400"/>
            <a:ext cx="6591985" cy="4648200"/>
          </a:xfrm>
        </p:spPr>
        <p:txBody>
          <a:bodyPr/>
          <a:lstStyle/>
          <a:p>
            <a:pPr marL="0" indent="0">
              <a:buNone/>
            </a:pPr>
            <a:r>
              <a:rPr lang="en-US" b="1" u="sng" dirty="0" smtClean="0"/>
              <a:t>Sample record for a single sheet map on 2 sheets</a:t>
            </a:r>
            <a:endParaRPr lang="en-US" dirty="0" smtClean="0"/>
          </a:p>
          <a:p>
            <a:pPr marL="0" indent="0">
              <a:buNone/>
            </a:pPr>
            <a:r>
              <a:rPr lang="en-US" dirty="0" smtClean="0"/>
              <a:t>Type = e; </a:t>
            </a:r>
            <a:r>
              <a:rPr lang="en-US" dirty="0" err="1" smtClean="0"/>
              <a:t>Relf</a:t>
            </a:r>
            <a:r>
              <a:rPr lang="en-US" dirty="0" smtClean="0"/>
              <a:t> = a; </a:t>
            </a:r>
            <a:r>
              <a:rPr lang="en-US" dirty="0" err="1" smtClean="0"/>
              <a:t>CrTp</a:t>
            </a:r>
            <a:r>
              <a:rPr lang="en-US" dirty="0" smtClean="0"/>
              <a:t> = a; </a:t>
            </a:r>
            <a:r>
              <a:rPr lang="en-US" dirty="0" err="1" smtClean="0"/>
              <a:t>Proj</a:t>
            </a:r>
            <a:r>
              <a:rPr lang="en-US" dirty="0" smtClean="0"/>
              <a:t> = ca; </a:t>
            </a:r>
            <a:r>
              <a:rPr lang="en-US" dirty="0" err="1" smtClean="0"/>
              <a:t>Desc</a:t>
            </a:r>
            <a:r>
              <a:rPr lang="en-US" dirty="0" smtClean="0"/>
              <a:t> = </a:t>
            </a:r>
            <a:r>
              <a:rPr lang="en-US" dirty="0" err="1" smtClean="0"/>
              <a:t>i</a:t>
            </a:r>
            <a:endParaRPr lang="en-US" dirty="0" smtClean="0"/>
          </a:p>
          <a:p>
            <a:pPr marL="0" indent="0">
              <a:buNone/>
            </a:pPr>
            <a:r>
              <a:rPr lang="en-US" dirty="0" smtClean="0"/>
              <a:t>007   $a </a:t>
            </a:r>
            <a:r>
              <a:rPr lang="en-US" dirty="0" err="1" smtClean="0"/>
              <a:t>a</a:t>
            </a:r>
            <a:r>
              <a:rPr lang="en-US" dirty="0" smtClean="0"/>
              <a:t> $b j $d c $e a $f n $g z $h n</a:t>
            </a:r>
          </a:p>
          <a:p>
            <a:pPr marL="0" indent="0">
              <a:buNone/>
            </a:pPr>
            <a:r>
              <a:rPr lang="en-US" dirty="0" smtClean="0"/>
              <a:t>040   $a NIU $b </a:t>
            </a:r>
            <a:r>
              <a:rPr lang="en-US" dirty="0" err="1" smtClean="0"/>
              <a:t>eng</a:t>
            </a:r>
            <a:r>
              <a:rPr lang="en-US" dirty="0" smtClean="0"/>
              <a:t> </a:t>
            </a:r>
            <a:r>
              <a:rPr lang="en-US" b="1" dirty="0" smtClean="0">
                <a:effectLst>
                  <a:outerShdw blurRad="38100" dist="38100" dir="2700000" algn="tl">
                    <a:srgbClr val="000000">
                      <a:alpha val="43137"/>
                    </a:srgbClr>
                  </a:outerShdw>
                </a:effectLst>
              </a:rPr>
              <a:t>$e </a:t>
            </a:r>
            <a:r>
              <a:rPr lang="en-US" b="1" dirty="0" err="1" smtClean="0">
                <a:effectLst>
                  <a:outerShdw blurRad="38100" dist="38100" dir="2700000" algn="tl">
                    <a:srgbClr val="000000">
                      <a:alpha val="43137"/>
                    </a:srgbClr>
                  </a:outerShdw>
                </a:effectLst>
              </a:rPr>
              <a:t>rda</a:t>
            </a:r>
            <a:r>
              <a:rPr lang="en-US" dirty="0" smtClean="0"/>
              <a:t> $c NIU</a:t>
            </a:r>
          </a:p>
          <a:p>
            <a:pPr marL="0" indent="0">
              <a:buNone/>
            </a:pPr>
            <a:r>
              <a:rPr lang="en-US" dirty="0" smtClean="0"/>
              <a:t>034 1 $a </a:t>
            </a:r>
            <a:r>
              <a:rPr lang="en-US" dirty="0" err="1" smtClean="0"/>
              <a:t>a</a:t>
            </a:r>
            <a:r>
              <a:rPr lang="en-US" dirty="0" smtClean="0"/>
              <a:t> $b 2500000</a:t>
            </a:r>
          </a:p>
          <a:p>
            <a:pPr marL="0" indent="0">
              <a:buNone/>
            </a:pPr>
            <a:r>
              <a:rPr lang="en-US" dirty="0" smtClean="0"/>
              <a:t>052    $a 3701</a:t>
            </a:r>
          </a:p>
          <a:p>
            <a:pPr marL="0" indent="0">
              <a:buNone/>
            </a:pPr>
            <a:r>
              <a:rPr lang="en-US" dirty="0" smtClean="0"/>
              <a:t>090    $a G3701.C5 1974 $b .K56</a:t>
            </a:r>
          </a:p>
          <a:p>
            <a:pPr marL="0" indent="0">
              <a:buNone/>
            </a:pPr>
            <a:r>
              <a:rPr lang="en-US" dirty="0" smtClean="0"/>
              <a:t>100 1  $a King, Philip B., $d 1903-1987.</a:t>
            </a:r>
          </a:p>
          <a:p>
            <a:pPr marL="0" indent="0">
              <a:buNone/>
            </a:pPr>
            <a:r>
              <a:rPr lang="en-US" dirty="0" smtClean="0"/>
              <a:t>245 10 $a Geologic map of the United States (exclusive of Alaska and Hawaii) / $c Geological Survey ; compiled by Philip B. King and Helen M. </a:t>
            </a:r>
            <a:r>
              <a:rPr lang="en-US" dirty="0" err="1" smtClean="0"/>
              <a:t>Beikman</a:t>
            </a:r>
            <a:r>
              <a:rPr lang="en-US" dirty="0" smtClean="0"/>
              <a:t> ; geologic cartography by Gertrude J. </a:t>
            </a:r>
            <a:r>
              <a:rPr lang="en-US" dirty="0" err="1" smtClean="0"/>
              <a:t>Edmonston</a:t>
            </a:r>
            <a:r>
              <a:rPr lang="en-US" dirty="0" smtClean="0"/>
              <a:t>.</a:t>
            </a:r>
          </a:p>
          <a:p>
            <a:pPr marL="0" indent="0">
              <a:buNone/>
            </a:pPr>
            <a:endParaRPr lang="en-US"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10785484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47490"/>
          </a:xfrm>
        </p:spPr>
        <p:txBody>
          <a:bodyPr>
            <a:normAutofit fontScale="90000"/>
          </a:bodyPr>
          <a:lstStyle/>
          <a:p>
            <a:r>
              <a:rPr lang="en-US" b="1" dirty="0" smtClean="0"/>
              <a:t>MAP RECORD EXAMPLE, cont.</a:t>
            </a:r>
            <a:endParaRPr lang="en-US" b="1" dirty="0"/>
          </a:p>
        </p:txBody>
      </p:sp>
      <p:sp>
        <p:nvSpPr>
          <p:cNvPr id="3" name="Content Placeholder 2"/>
          <p:cNvSpPr>
            <a:spLocks noGrp="1"/>
          </p:cNvSpPr>
          <p:nvPr>
            <p:ph idx="1"/>
          </p:nvPr>
        </p:nvSpPr>
        <p:spPr>
          <a:xfrm>
            <a:off x="1942415" y="1371600"/>
            <a:ext cx="6591985" cy="4539622"/>
          </a:xfrm>
        </p:spPr>
        <p:txBody>
          <a:bodyPr>
            <a:normAutofit fontScale="92500" lnSpcReduction="20000"/>
          </a:bodyPr>
          <a:lstStyle/>
          <a:p>
            <a:pPr marL="0" indent="0">
              <a:buNone/>
            </a:pPr>
            <a:r>
              <a:rPr lang="en-US" dirty="0" smtClean="0"/>
              <a:t>255    $a Scale </a:t>
            </a:r>
            <a:r>
              <a:rPr lang="en-US" b="1" dirty="0" smtClean="0">
                <a:effectLst>
                  <a:outerShdw blurRad="38100" dist="38100" dir="2700000" algn="tl">
                    <a:srgbClr val="000000">
                      <a:alpha val="43137"/>
                    </a:srgbClr>
                  </a:outerShdw>
                </a:effectLst>
              </a:rPr>
              <a:t>approximately</a:t>
            </a:r>
            <a:r>
              <a:rPr lang="en-US" dirty="0" smtClean="0"/>
              <a:t> 1:2,500,000. 1 in. equals </a:t>
            </a:r>
            <a:r>
              <a:rPr lang="en-US" b="1" dirty="0" smtClean="0">
                <a:effectLst>
                  <a:outerShdw blurRad="38100" dist="38100" dir="2700000" algn="tl">
                    <a:srgbClr val="000000">
                      <a:alpha val="43137"/>
                    </a:srgbClr>
                  </a:outerShdw>
                </a:effectLst>
              </a:rPr>
              <a:t>approximately</a:t>
            </a:r>
            <a:r>
              <a:rPr lang="en-US" dirty="0" smtClean="0"/>
              <a:t> 40 miles ; $b Albers equal area projection.</a:t>
            </a:r>
          </a:p>
          <a:p>
            <a:pPr marL="0" indent="0">
              <a:buNone/>
            </a:pPr>
            <a:r>
              <a:rPr lang="en-US" b="1" dirty="0" smtClean="0">
                <a:effectLst>
                  <a:outerShdw blurRad="38100" dist="38100" dir="2700000" algn="tl">
                    <a:srgbClr val="000000">
                      <a:alpha val="43137"/>
                    </a:srgbClr>
                  </a:outerShdw>
                </a:effectLst>
              </a:rPr>
              <a:t>264  1</a:t>
            </a:r>
            <a:r>
              <a:rPr lang="en-US" dirty="0" smtClean="0"/>
              <a:t> $a Reston, Va. : $b Geological Survey, $c 1974.</a:t>
            </a:r>
          </a:p>
          <a:p>
            <a:pPr marL="0" indent="0">
              <a:buNone/>
            </a:pPr>
            <a:r>
              <a:rPr lang="en-US" dirty="0" smtClean="0"/>
              <a:t>300     $a 1 map on 2 sheets : $b </a:t>
            </a:r>
            <a:r>
              <a:rPr lang="en-US" b="1" dirty="0" smtClean="0">
                <a:effectLst>
                  <a:outerShdw blurRad="38100" dist="38100" dir="2700000" algn="tl">
                    <a:srgbClr val="000000">
                      <a:alpha val="43137"/>
                    </a:srgbClr>
                  </a:outerShdw>
                </a:effectLst>
              </a:rPr>
              <a:t>color</a:t>
            </a:r>
            <a:r>
              <a:rPr lang="en-US" dirty="0" smtClean="0"/>
              <a:t> ; $c 120 x 194 </a:t>
            </a:r>
            <a:r>
              <a:rPr lang="en-US" b="1" dirty="0" smtClean="0">
                <a:effectLst>
                  <a:outerShdw blurRad="38100" dist="38100" dir="2700000" algn="tl">
                    <a:srgbClr val="000000">
                      <a:alpha val="43137"/>
                    </a:srgbClr>
                  </a:outerShdw>
                </a:effectLst>
              </a:rPr>
              <a:t>cm</a:t>
            </a:r>
            <a:r>
              <a:rPr lang="en-US" dirty="0" smtClean="0"/>
              <a:t>, on sheets 132 x 104 </a:t>
            </a:r>
            <a:r>
              <a:rPr lang="en-US" b="1" dirty="0" smtClean="0">
                <a:effectLst>
                  <a:outerShdw blurRad="38100" dist="38100" dir="2700000" algn="tl">
                    <a:srgbClr val="000000">
                      <a:alpha val="43137"/>
                    </a:srgbClr>
                  </a:outerShdw>
                </a:effectLst>
              </a:rPr>
              <a:t>cm</a:t>
            </a:r>
            <a:r>
              <a:rPr lang="en-US" dirty="0" smtClean="0"/>
              <a:t> + $e 1 legend sheet (130 x 82 </a:t>
            </a:r>
            <a:r>
              <a:rPr lang="en-US" b="1" dirty="0" smtClean="0">
                <a:effectLst>
                  <a:outerShdw blurRad="38100" dist="38100" dir="2700000" algn="tl">
                    <a:srgbClr val="000000">
                      <a:alpha val="43137"/>
                    </a:srgbClr>
                  </a:outerShdw>
                </a:effectLst>
              </a:rPr>
              <a:t>cm</a:t>
            </a:r>
            <a:r>
              <a:rPr lang="en-US" dirty="0" smtClean="0"/>
              <a:t>).</a:t>
            </a:r>
          </a:p>
          <a:p>
            <a:pPr marL="0" indent="0">
              <a:buNone/>
            </a:pPr>
            <a:r>
              <a:rPr lang="en-US" b="1" dirty="0" smtClean="0">
                <a:effectLst>
                  <a:outerShdw blurRad="38100" dist="38100" dir="2700000" algn="tl">
                    <a:srgbClr val="000000">
                      <a:alpha val="43137"/>
                    </a:srgbClr>
                  </a:outerShdw>
                </a:effectLst>
              </a:rPr>
              <a:t>336     $a cartographic image $b cri $2 </a:t>
            </a:r>
            <a:r>
              <a:rPr lang="en-US" b="1" dirty="0" err="1" smtClean="0">
                <a:effectLst>
                  <a:outerShdw blurRad="38100" dist="38100" dir="2700000" algn="tl">
                    <a:srgbClr val="000000">
                      <a:alpha val="43137"/>
                    </a:srgbClr>
                  </a:outerShdw>
                </a:effectLst>
              </a:rPr>
              <a:t>rdacontent</a:t>
            </a:r>
            <a:endParaRPr lang="en-US" b="1" dirty="0" smtClean="0">
              <a:effectLst>
                <a:outerShdw blurRad="38100" dist="38100" dir="2700000" algn="tl">
                  <a:srgbClr val="000000">
                    <a:alpha val="43137"/>
                  </a:srgbClr>
                </a:outerShdw>
              </a:effectLst>
            </a:endParaRPr>
          </a:p>
          <a:p>
            <a:pPr marL="0" indent="0">
              <a:buNone/>
            </a:pPr>
            <a:r>
              <a:rPr lang="en-US" b="1" dirty="0" smtClean="0">
                <a:effectLst>
                  <a:outerShdw blurRad="38100" dist="38100" dir="2700000" algn="tl">
                    <a:srgbClr val="000000">
                      <a:alpha val="43137"/>
                    </a:srgbClr>
                  </a:outerShdw>
                </a:effectLst>
              </a:rPr>
              <a:t>337     $a unmediated $b n $2 </a:t>
            </a:r>
            <a:r>
              <a:rPr lang="en-US" b="1" dirty="0" err="1" smtClean="0">
                <a:effectLst>
                  <a:outerShdw blurRad="38100" dist="38100" dir="2700000" algn="tl">
                    <a:srgbClr val="000000">
                      <a:alpha val="43137"/>
                    </a:srgbClr>
                  </a:outerShdw>
                </a:effectLst>
              </a:rPr>
              <a:t>rdamedia</a:t>
            </a:r>
            <a:endParaRPr lang="en-US" b="1" dirty="0" smtClean="0">
              <a:effectLst>
                <a:outerShdw blurRad="38100" dist="38100" dir="2700000" algn="tl">
                  <a:srgbClr val="000000">
                    <a:alpha val="43137"/>
                  </a:srgbClr>
                </a:outerShdw>
              </a:effectLst>
            </a:endParaRPr>
          </a:p>
          <a:p>
            <a:pPr marL="0" indent="0">
              <a:buNone/>
            </a:pPr>
            <a:r>
              <a:rPr lang="en-US" b="1" dirty="0" smtClean="0">
                <a:effectLst>
                  <a:outerShdw blurRad="38100" dist="38100" dir="2700000" algn="tl">
                    <a:srgbClr val="000000">
                      <a:alpha val="43137"/>
                    </a:srgbClr>
                  </a:outerShdw>
                </a:effectLst>
              </a:rPr>
              <a:t>338     $a sheet $b </a:t>
            </a:r>
            <a:r>
              <a:rPr lang="en-US" b="1" dirty="0" err="1" smtClean="0">
                <a:effectLst>
                  <a:outerShdw blurRad="38100" dist="38100" dir="2700000" algn="tl">
                    <a:srgbClr val="000000">
                      <a:alpha val="43137"/>
                    </a:srgbClr>
                  </a:outerShdw>
                </a:effectLst>
              </a:rPr>
              <a:t>nb</a:t>
            </a:r>
            <a:r>
              <a:rPr lang="en-US" b="1" dirty="0" smtClean="0">
                <a:effectLst>
                  <a:outerShdw blurRad="38100" dist="38100" dir="2700000" algn="tl">
                    <a:srgbClr val="000000">
                      <a:alpha val="43137"/>
                    </a:srgbClr>
                  </a:outerShdw>
                </a:effectLst>
              </a:rPr>
              <a:t> $2 </a:t>
            </a:r>
            <a:r>
              <a:rPr lang="en-US" b="1" dirty="0" err="1" smtClean="0">
                <a:effectLst>
                  <a:outerShdw blurRad="38100" dist="38100" dir="2700000" algn="tl">
                    <a:srgbClr val="000000">
                      <a:alpha val="43137"/>
                    </a:srgbClr>
                  </a:outerShdw>
                </a:effectLst>
              </a:rPr>
              <a:t>rdacarrier</a:t>
            </a:r>
            <a:endParaRPr lang="en-US" b="1" dirty="0" smtClean="0">
              <a:effectLst>
                <a:outerShdw blurRad="38100" dist="38100" dir="2700000" algn="tl">
                  <a:srgbClr val="000000">
                    <a:alpha val="43137"/>
                  </a:srgbClr>
                </a:outerShdw>
              </a:effectLst>
            </a:endParaRPr>
          </a:p>
          <a:p>
            <a:pPr marL="0" indent="0">
              <a:buNone/>
            </a:pPr>
            <a:r>
              <a:rPr lang="en-US" dirty="0" smtClean="0"/>
              <a:t>500     Depths shown by contours.</a:t>
            </a:r>
          </a:p>
          <a:p>
            <a:pPr marL="0" indent="0">
              <a:buNone/>
            </a:pPr>
            <a:r>
              <a:rPr lang="en-US" dirty="0" smtClean="0"/>
              <a:t>505 0  $a West half -- East half.</a:t>
            </a:r>
          </a:p>
          <a:p>
            <a:pPr marL="0" indent="0">
              <a:buNone/>
            </a:pPr>
            <a:r>
              <a:rPr lang="en-US" dirty="0" smtClean="0"/>
              <a:t>650  0 $a Geology $z United States $v Maps.</a:t>
            </a:r>
          </a:p>
          <a:p>
            <a:pPr marL="0" indent="0">
              <a:buNone/>
            </a:pPr>
            <a:r>
              <a:rPr lang="en-US" dirty="0" smtClean="0"/>
              <a:t>655  7 $a Maps. $2 </a:t>
            </a:r>
            <a:r>
              <a:rPr lang="en-US" dirty="0" err="1" smtClean="0"/>
              <a:t>lcgft</a:t>
            </a:r>
            <a:endParaRPr lang="en-US" dirty="0" smtClean="0"/>
          </a:p>
          <a:p>
            <a:pPr marL="0" indent="0">
              <a:buNone/>
            </a:pPr>
            <a:r>
              <a:rPr lang="en-US" dirty="0" smtClean="0"/>
              <a:t>ALSO: 700s for </a:t>
            </a:r>
            <a:r>
              <a:rPr lang="en-US" dirty="0" err="1" smtClean="0"/>
              <a:t>Beikman</a:t>
            </a:r>
            <a:r>
              <a:rPr lang="en-US" dirty="0" smtClean="0"/>
              <a:t> and </a:t>
            </a:r>
            <a:r>
              <a:rPr lang="en-US" dirty="0" err="1" smtClean="0"/>
              <a:t>Edmonston</a:t>
            </a:r>
            <a:r>
              <a:rPr lang="en-US" dirty="0"/>
              <a:t>;</a:t>
            </a:r>
            <a:r>
              <a:rPr lang="en-US" dirty="0" smtClean="0"/>
              <a:t> 710 for Geological Survey (U.S.)</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4260390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Webinar Summary and Concluding Remarks</a:t>
            </a:r>
            <a:endParaRPr lang="en-US" b="1" dirty="0"/>
          </a:p>
        </p:txBody>
      </p:sp>
      <p:sp>
        <p:nvSpPr>
          <p:cNvPr id="3" name="Content Placeholder 2"/>
          <p:cNvSpPr>
            <a:spLocks noGrp="1"/>
          </p:cNvSpPr>
          <p:nvPr>
            <p:ph idx="1"/>
          </p:nvPr>
        </p:nvSpPr>
        <p:spPr>
          <a:xfrm>
            <a:off x="1942415" y="1981200"/>
            <a:ext cx="6591985" cy="3930022"/>
          </a:xfrm>
        </p:spPr>
        <p:txBody>
          <a:bodyPr>
            <a:normAutofit/>
          </a:bodyPr>
          <a:lstStyle/>
          <a:p>
            <a:pPr marL="0" indent="0">
              <a:buNone/>
            </a:pPr>
            <a:r>
              <a:rPr lang="en-US" b="1" dirty="0" smtClean="0"/>
              <a:t>DAY ONE</a:t>
            </a:r>
            <a:r>
              <a:rPr lang="en-US" dirty="0" smtClean="0"/>
              <a:t>:</a:t>
            </a:r>
          </a:p>
          <a:p>
            <a:pPr>
              <a:spcBef>
                <a:spcPts val="0"/>
              </a:spcBef>
            </a:pPr>
            <a:r>
              <a:rPr lang="en-US" dirty="0" smtClean="0"/>
              <a:t>Variety of map types</a:t>
            </a:r>
          </a:p>
          <a:p>
            <a:pPr>
              <a:spcBef>
                <a:spcPts val="0"/>
              </a:spcBef>
            </a:pPr>
            <a:r>
              <a:rPr lang="en-US" dirty="0" smtClean="0"/>
              <a:t>Key map cataloging principles and tools</a:t>
            </a:r>
          </a:p>
          <a:p>
            <a:pPr>
              <a:spcBef>
                <a:spcPts val="0"/>
              </a:spcBef>
            </a:pPr>
            <a:r>
              <a:rPr lang="en-US" dirty="0" smtClean="0"/>
              <a:t>Focused primarily on title proper and choosing</a:t>
            </a:r>
          </a:p>
          <a:p>
            <a:pPr>
              <a:spcBef>
                <a:spcPts val="0"/>
              </a:spcBef>
            </a:pPr>
            <a:r>
              <a:rPr lang="en-US" dirty="0" smtClean="0"/>
              <a:t>Fixed fields, 006/007, </a:t>
            </a:r>
            <a:r>
              <a:rPr lang="en-US" dirty="0" err="1" smtClean="0"/>
              <a:t>SoR’s</a:t>
            </a:r>
            <a:r>
              <a:rPr lang="en-US" dirty="0" smtClean="0"/>
              <a:t>, 264, and editions</a:t>
            </a:r>
          </a:p>
          <a:p>
            <a:pPr>
              <a:spcBef>
                <a:spcPts val="0"/>
              </a:spcBef>
            </a:pPr>
            <a:r>
              <a:rPr lang="en-US" dirty="0" smtClean="0"/>
              <a:t>Looking for matching copy in OCLC </a:t>
            </a:r>
            <a:r>
              <a:rPr lang="en-US" dirty="0" err="1" smtClean="0"/>
              <a:t>Connexion</a:t>
            </a:r>
            <a:endParaRPr lang="en-US" dirty="0" smtClean="0"/>
          </a:p>
          <a:p>
            <a:pPr marL="0" indent="0">
              <a:buNone/>
            </a:pPr>
            <a:r>
              <a:rPr lang="en-US" b="1" dirty="0" smtClean="0"/>
              <a:t>DAY TWO</a:t>
            </a:r>
            <a:r>
              <a:rPr lang="en-US" dirty="0" smtClean="0"/>
              <a:t>:</a:t>
            </a:r>
          </a:p>
          <a:p>
            <a:pPr>
              <a:spcBef>
                <a:spcPts val="0"/>
              </a:spcBef>
            </a:pPr>
            <a:r>
              <a:rPr lang="en-US" dirty="0" smtClean="0"/>
              <a:t>Scale, projection, coordinates in two fields, 255/034</a:t>
            </a:r>
          </a:p>
          <a:p>
            <a:pPr>
              <a:spcBef>
                <a:spcPts val="0"/>
              </a:spcBef>
            </a:pPr>
            <a:r>
              <a:rPr lang="en-US" dirty="0" smtClean="0"/>
              <a:t>Physical description, especially dimensions/measuring</a:t>
            </a:r>
          </a:p>
          <a:p>
            <a:pPr marL="0" indent="0">
              <a:buNone/>
            </a:pPr>
            <a:r>
              <a:rPr lang="en-US" b="1" dirty="0" smtClean="0"/>
              <a:t>Some Final Remarks</a:t>
            </a:r>
            <a:r>
              <a:rPr lang="en-US" dirty="0" smtClean="0"/>
              <a:t>: </a:t>
            </a:r>
          </a:p>
          <a:p>
            <a:pPr>
              <a:spcBef>
                <a:spcPts val="0"/>
              </a:spcBef>
            </a:pPr>
            <a:r>
              <a:rPr lang="en-US" dirty="0" smtClean="0"/>
              <a:t>Practice, practice, practice!</a:t>
            </a:r>
          </a:p>
          <a:p>
            <a:pPr>
              <a:spcBef>
                <a:spcPts val="0"/>
              </a:spcBef>
            </a:pPr>
            <a:r>
              <a:rPr lang="en-US" dirty="0" smtClean="0"/>
              <a:t>Not “hard”, but in some ways more complex</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29225800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Acknowledgements</a:t>
            </a:r>
            <a:endParaRPr lang="en-US" b="1" dirty="0"/>
          </a:p>
        </p:txBody>
      </p:sp>
      <p:sp>
        <p:nvSpPr>
          <p:cNvPr id="3" name="Content Placeholder 2"/>
          <p:cNvSpPr>
            <a:spLocks noGrp="1"/>
          </p:cNvSpPr>
          <p:nvPr>
            <p:ph idx="1"/>
          </p:nvPr>
        </p:nvSpPr>
        <p:spPr/>
        <p:txBody>
          <a:bodyPr>
            <a:normAutofit lnSpcReduction="10000"/>
          </a:bodyPr>
          <a:lstStyle/>
          <a:p>
            <a:pPr marL="0" indent="0">
              <a:spcBef>
                <a:spcPts val="0"/>
              </a:spcBef>
              <a:buNone/>
            </a:pPr>
            <a:r>
              <a:rPr lang="en-US" dirty="0" smtClean="0"/>
              <a:t>Susan Moore</a:t>
            </a:r>
          </a:p>
          <a:p>
            <a:pPr marL="0" indent="0">
              <a:spcBef>
                <a:spcPts val="0"/>
              </a:spcBef>
              <a:buNone/>
            </a:pPr>
            <a:r>
              <a:rPr lang="en-US" dirty="0" smtClean="0"/>
              <a:t>Special Formats Cataloger</a:t>
            </a:r>
          </a:p>
          <a:p>
            <a:pPr marL="0" indent="0">
              <a:spcBef>
                <a:spcPts val="0"/>
              </a:spcBef>
              <a:buNone/>
            </a:pPr>
            <a:r>
              <a:rPr lang="en-US" dirty="0" smtClean="0"/>
              <a:t>University of Northern Iowa</a:t>
            </a:r>
          </a:p>
          <a:p>
            <a:pPr marL="0" indent="0">
              <a:buNone/>
            </a:pPr>
            <a:endParaRPr lang="en-US" dirty="0"/>
          </a:p>
          <a:p>
            <a:pPr marL="0" indent="0">
              <a:spcBef>
                <a:spcPts val="0"/>
              </a:spcBef>
              <a:buNone/>
            </a:pPr>
            <a:r>
              <a:rPr lang="en-US" dirty="0" smtClean="0"/>
              <a:t>Amanda </a:t>
            </a:r>
            <a:r>
              <a:rPr lang="en-US" dirty="0" err="1" smtClean="0"/>
              <a:t>Clossen</a:t>
            </a:r>
            <a:endParaRPr lang="en-US" dirty="0" smtClean="0"/>
          </a:p>
          <a:p>
            <a:pPr marL="0" indent="0">
              <a:spcBef>
                <a:spcPts val="0"/>
              </a:spcBef>
              <a:buNone/>
            </a:pPr>
            <a:r>
              <a:rPr lang="en-US" dirty="0" smtClean="0"/>
              <a:t>Learning Design Librarian</a:t>
            </a:r>
          </a:p>
          <a:p>
            <a:pPr marL="0" indent="0">
              <a:spcBef>
                <a:spcPts val="0"/>
              </a:spcBef>
              <a:buNone/>
            </a:pPr>
            <a:r>
              <a:rPr lang="en-US" dirty="0" smtClean="0"/>
              <a:t>Penn State University </a:t>
            </a:r>
          </a:p>
          <a:p>
            <a:pPr marL="0" indent="0">
              <a:spcBef>
                <a:spcPts val="0"/>
              </a:spcBef>
              <a:buNone/>
            </a:pPr>
            <a:endParaRPr lang="en-US" dirty="0"/>
          </a:p>
          <a:p>
            <a:pPr marL="0" indent="0">
              <a:spcBef>
                <a:spcPts val="0"/>
              </a:spcBef>
              <a:buNone/>
            </a:pPr>
            <a:r>
              <a:rPr lang="en-US" dirty="0" smtClean="0"/>
              <a:t>Charlene Chou</a:t>
            </a:r>
          </a:p>
          <a:p>
            <a:pPr marL="0" indent="0">
              <a:spcBef>
                <a:spcPts val="0"/>
              </a:spcBef>
              <a:buNone/>
            </a:pPr>
            <a:r>
              <a:rPr lang="en-US" dirty="0" smtClean="0"/>
              <a:t>Council on East Asian Libraries</a:t>
            </a:r>
          </a:p>
          <a:p>
            <a:pPr marL="0" indent="0">
              <a:spcBef>
                <a:spcPts val="0"/>
              </a:spcBef>
              <a:buNone/>
            </a:pPr>
            <a:endParaRPr lang="en-US" dirty="0"/>
          </a:p>
          <a:p>
            <a:pPr marL="0" indent="0">
              <a:spcBef>
                <a:spcPts val="0"/>
              </a:spcBef>
              <a:buNone/>
            </a:pPr>
            <a:r>
              <a:rPr lang="en-US" dirty="0" smtClean="0"/>
              <a:t>Eric Childress</a:t>
            </a:r>
          </a:p>
          <a:p>
            <a:pPr marL="0" indent="0">
              <a:spcBef>
                <a:spcPts val="0"/>
              </a:spcBef>
              <a:buNone/>
            </a:pPr>
            <a:r>
              <a:rPr lang="en-US" dirty="0" smtClean="0"/>
              <a:t>OCLC</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4783821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 For Listening</a:t>
            </a:r>
            <a:br>
              <a:rPr lang="en-US" b="1" dirty="0" smtClean="0"/>
            </a:br>
            <a:r>
              <a:rPr lang="en-US" b="1" dirty="0" smtClean="0"/>
              <a:t>Feel Free to Contact Me!</a:t>
            </a:r>
            <a:endParaRPr lang="en-US" b="1" dirty="0"/>
          </a:p>
        </p:txBody>
      </p:sp>
      <p:sp>
        <p:nvSpPr>
          <p:cNvPr id="3" name="Content Placeholder 2"/>
          <p:cNvSpPr>
            <a:spLocks noGrp="1"/>
          </p:cNvSpPr>
          <p:nvPr>
            <p:ph idx="1"/>
          </p:nvPr>
        </p:nvSpPr>
        <p:spPr>
          <a:xfrm>
            <a:off x="1942415" y="2667000"/>
            <a:ext cx="6591985" cy="3244222"/>
          </a:xfrm>
        </p:spPr>
        <p:txBody>
          <a:bodyPr>
            <a:normAutofit/>
          </a:bodyPr>
          <a:lstStyle/>
          <a:p>
            <a:pPr marL="0" indent="0">
              <a:spcBef>
                <a:spcPts val="0"/>
              </a:spcBef>
              <a:buNone/>
            </a:pPr>
            <a:r>
              <a:rPr lang="en-US" dirty="0" smtClean="0"/>
              <a:t>Paige Andrew</a:t>
            </a:r>
          </a:p>
          <a:p>
            <a:pPr marL="0" indent="0">
              <a:spcBef>
                <a:spcPts val="0"/>
              </a:spcBef>
              <a:buNone/>
            </a:pPr>
            <a:r>
              <a:rPr lang="en-US" dirty="0" smtClean="0"/>
              <a:t>Cataloging and Metadata Services Dept.</a:t>
            </a:r>
          </a:p>
          <a:p>
            <a:pPr marL="0" indent="0">
              <a:spcBef>
                <a:spcPts val="0"/>
              </a:spcBef>
              <a:buNone/>
            </a:pPr>
            <a:r>
              <a:rPr lang="en-US" dirty="0" smtClean="0"/>
              <a:t>126 </a:t>
            </a:r>
            <a:r>
              <a:rPr lang="en-US" dirty="0" err="1" smtClean="0"/>
              <a:t>Paterno</a:t>
            </a:r>
            <a:r>
              <a:rPr lang="en-US" dirty="0" smtClean="0"/>
              <a:t> Library</a:t>
            </a:r>
          </a:p>
          <a:p>
            <a:pPr marL="0" indent="0">
              <a:spcBef>
                <a:spcPts val="0"/>
              </a:spcBef>
              <a:buNone/>
            </a:pPr>
            <a:r>
              <a:rPr lang="en-US" dirty="0" smtClean="0"/>
              <a:t>University Libraries</a:t>
            </a:r>
          </a:p>
          <a:p>
            <a:pPr marL="0" indent="0">
              <a:spcBef>
                <a:spcPts val="0"/>
              </a:spcBef>
              <a:buNone/>
            </a:pPr>
            <a:r>
              <a:rPr lang="en-US" dirty="0" smtClean="0"/>
              <a:t>Pennsylvania State University</a:t>
            </a:r>
          </a:p>
          <a:p>
            <a:pPr marL="0" indent="0">
              <a:spcBef>
                <a:spcPts val="0"/>
              </a:spcBef>
              <a:buNone/>
            </a:pPr>
            <a:r>
              <a:rPr lang="en-US" dirty="0" smtClean="0"/>
              <a:t>University Park, PA  16802</a:t>
            </a:r>
          </a:p>
          <a:p>
            <a:pPr marL="0" indent="0">
              <a:spcBef>
                <a:spcPts val="0"/>
              </a:spcBef>
              <a:buNone/>
            </a:pPr>
            <a:r>
              <a:rPr lang="en-US" dirty="0" smtClean="0">
                <a:hlinkClick r:id="rId3"/>
              </a:rPr>
              <a:t>pga2@psu.edu</a:t>
            </a:r>
            <a:endParaRPr lang="en-US" dirty="0" smtClean="0"/>
          </a:p>
          <a:p>
            <a:pPr marL="0" indent="0">
              <a:spcBef>
                <a:spcPts val="0"/>
              </a:spcBef>
              <a:buNone/>
            </a:pPr>
            <a:r>
              <a:rPr lang="en-US" dirty="0" smtClean="0"/>
              <a:t>814-867-0786</a:t>
            </a:r>
            <a:endParaRPr lang="en-US" dirty="0"/>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6365347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QUESTIONS?</a:t>
            </a:r>
            <a:endParaRPr lang="en-US" b="1"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CEAL map cataloging workshop, May 1-2, 2017</a:t>
            </a:r>
            <a:endParaRPr lang="en-US"/>
          </a:p>
        </p:txBody>
      </p:sp>
    </p:spTree>
    <p:extLst>
      <p:ext uri="{BB962C8B-B14F-4D97-AF65-F5344CB8AC3E}">
        <p14:creationId xmlns:p14="http://schemas.microsoft.com/office/powerpoint/2010/main" val="3593893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381000"/>
            <a:ext cx="6589199" cy="762000"/>
          </a:xfrm>
        </p:spPr>
        <p:txBody>
          <a:bodyPr>
            <a:normAutofit/>
          </a:bodyPr>
          <a:lstStyle/>
          <a:p>
            <a:r>
              <a:rPr lang="en-US" sz="3600" b="1" dirty="0" smtClean="0"/>
              <a:t>RESOURCES</a:t>
            </a:r>
            <a:endParaRPr lang="en-US" sz="3600" b="1" dirty="0"/>
          </a:p>
        </p:txBody>
      </p:sp>
      <p:sp>
        <p:nvSpPr>
          <p:cNvPr id="3" name="Content Placeholder 2"/>
          <p:cNvSpPr>
            <a:spLocks noGrp="1"/>
          </p:cNvSpPr>
          <p:nvPr>
            <p:ph idx="1"/>
          </p:nvPr>
        </p:nvSpPr>
        <p:spPr>
          <a:xfrm>
            <a:off x="1295400" y="1143001"/>
            <a:ext cx="7543799" cy="4992808"/>
          </a:xfrm>
        </p:spPr>
        <p:txBody>
          <a:bodyPr>
            <a:noAutofit/>
          </a:bodyPr>
          <a:lstStyle/>
          <a:p>
            <a:pPr marL="0" indent="0">
              <a:spcBef>
                <a:spcPts val="0"/>
              </a:spcBef>
              <a:buNone/>
            </a:pPr>
            <a:r>
              <a:rPr lang="en-US" sz="1600" u="sng" dirty="0" smtClean="0"/>
              <a:t>Cataloging sheet maps, the basics</a:t>
            </a:r>
            <a:r>
              <a:rPr lang="en-US" sz="1600" dirty="0" smtClean="0"/>
              <a:t> / Paige G. Andrew. New York : Haworth Information Press, 2003.</a:t>
            </a:r>
            <a:endParaRPr lang="en-US" sz="1600" u="sng" dirty="0" smtClean="0"/>
          </a:p>
          <a:p>
            <a:pPr marL="0" indent="0">
              <a:spcBef>
                <a:spcPts val="0"/>
              </a:spcBef>
              <a:buNone/>
            </a:pPr>
            <a:endParaRPr lang="en-US" sz="1600" u="sng" dirty="0" smtClean="0"/>
          </a:p>
          <a:p>
            <a:pPr marL="0" indent="0">
              <a:spcBef>
                <a:spcPts val="0"/>
              </a:spcBef>
              <a:buNone/>
            </a:pPr>
            <a:r>
              <a:rPr lang="en-US" sz="1600" u="sng" dirty="0" smtClean="0"/>
              <a:t>RDA and cartographic resources</a:t>
            </a:r>
            <a:r>
              <a:rPr lang="en-US" sz="1600" dirty="0" smtClean="0"/>
              <a:t> / Paige G. Andrew, Susan M. Moore, and Mary </a:t>
            </a:r>
            <a:r>
              <a:rPr lang="en-US" sz="1600" dirty="0" err="1" smtClean="0"/>
              <a:t>Larsgaard</a:t>
            </a:r>
            <a:r>
              <a:rPr lang="en-US" sz="1600" dirty="0" smtClean="0"/>
              <a:t>. Chicago : ALA Editions, 2015.</a:t>
            </a:r>
          </a:p>
          <a:p>
            <a:pPr marL="0" indent="0">
              <a:spcBef>
                <a:spcPts val="0"/>
              </a:spcBef>
              <a:buNone/>
            </a:pPr>
            <a:endParaRPr lang="en-US" sz="1600" u="sng" dirty="0"/>
          </a:p>
          <a:p>
            <a:pPr marL="0" indent="0">
              <a:spcBef>
                <a:spcPts val="0"/>
              </a:spcBef>
              <a:buNone/>
            </a:pPr>
            <a:r>
              <a:rPr lang="en-US" sz="1600" u="sng" dirty="0" smtClean="0"/>
              <a:t>Cartographic materials : a manual of interpretation for AACR2, 2002 revision</a:t>
            </a:r>
            <a:r>
              <a:rPr lang="en-US" sz="1600" dirty="0" smtClean="0"/>
              <a:t> / Anglo-American Cataloguing Committee for Cartographic Materials. 2</a:t>
            </a:r>
            <a:r>
              <a:rPr lang="en-US" sz="1600" baseline="30000" dirty="0" smtClean="0"/>
              <a:t>nd</a:t>
            </a:r>
            <a:r>
              <a:rPr lang="en-US" sz="1600" dirty="0" smtClean="0"/>
              <a:t> ed. Chicago : ALA Editions, 2005. </a:t>
            </a:r>
            <a:r>
              <a:rPr lang="en-US" sz="1600" b="1" dirty="0" smtClean="0"/>
              <a:t>[still valuable for applying even RDA instructions]</a:t>
            </a:r>
          </a:p>
          <a:p>
            <a:pPr marL="0" indent="0">
              <a:spcBef>
                <a:spcPts val="0"/>
              </a:spcBef>
              <a:buNone/>
            </a:pPr>
            <a:endParaRPr lang="en-US" sz="1600" u="sng" dirty="0" smtClean="0"/>
          </a:p>
          <a:p>
            <a:pPr marL="0" indent="0">
              <a:spcBef>
                <a:spcPts val="0"/>
              </a:spcBef>
              <a:buNone/>
            </a:pPr>
            <a:r>
              <a:rPr lang="en-US" sz="1600" u="sng" dirty="0" smtClean="0"/>
              <a:t>Maps and related cartographic materials: cataloging, classification and bibliographic control</a:t>
            </a:r>
            <a:r>
              <a:rPr lang="en-US" sz="1600" dirty="0" smtClean="0"/>
              <a:t>. Paige G. Andrew and Mary L. </a:t>
            </a:r>
            <a:r>
              <a:rPr lang="en-US" sz="1600" dirty="0" err="1" smtClean="0"/>
              <a:t>Larsgaard</a:t>
            </a:r>
            <a:r>
              <a:rPr lang="en-US" sz="1600" dirty="0" smtClean="0"/>
              <a:t>, eds. New York: Haworth Information Press, 1999. </a:t>
            </a:r>
            <a:r>
              <a:rPr lang="en-US" sz="1600" b="1" dirty="0" smtClean="0"/>
              <a:t>[Compilation of how to catalog different types of cartographic resources such as globes and remote-sensing images]</a:t>
            </a:r>
            <a:endParaRPr lang="en-US" sz="1600" dirty="0" smtClean="0"/>
          </a:p>
          <a:p>
            <a:pPr marL="0" indent="0">
              <a:spcBef>
                <a:spcPts val="0"/>
              </a:spcBef>
              <a:buNone/>
            </a:pPr>
            <a:endParaRPr lang="en-US" sz="1600" b="1" dirty="0" smtClean="0"/>
          </a:p>
          <a:p>
            <a:pPr marL="0" indent="0">
              <a:buNone/>
            </a:pPr>
            <a:r>
              <a:rPr lang="en-US" sz="1600" u="sng" dirty="0" smtClean="0"/>
              <a:t>Necessary physical tools</a:t>
            </a:r>
            <a:r>
              <a:rPr lang="en-US" sz="1600" dirty="0" smtClean="0"/>
              <a:t>: measuring tape with cm; calculator; natural scale indicator</a:t>
            </a:r>
            <a:endParaRPr lang="en-US" sz="1600" dirty="0"/>
          </a:p>
          <a:p>
            <a:pPr marL="0" indent="0">
              <a:buNone/>
            </a:pPr>
            <a:endParaRPr lang="en-US" u="sng" dirty="0"/>
          </a:p>
        </p:txBody>
      </p:sp>
      <p:sp>
        <p:nvSpPr>
          <p:cNvPr id="4" name="Footer Placeholder 3"/>
          <p:cNvSpPr>
            <a:spLocks noGrp="1"/>
          </p:cNvSpPr>
          <p:nvPr>
            <p:ph type="ftr" sz="quarter" idx="11"/>
          </p:nvPr>
        </p:nvSpPr>
        <p:spPr/>
        <p:txBody>
          <a:bodyPr/>
          <a:lstStyle/>
          <a:p>
            <a:r>
              <a:rPr lang="en-US" dirty="0" smtClean="0"/>
              <a:t>CEAL map cataloging workshop, May 1-2, 2017</a:t>
            </a:r>
            <a:endParaRPr lang="en-US" dirty="0"/>
          </a:p>
        </p:txBody>
      </p:sp>
    </p:spTree>
    <p:extLst>
      <p:ext uri="{BB962C8B-B14F-4D97-AF65-F5344CB8AC3E}">
        <p14:creationId xmlns:p14="http://schemas.microsoft.com/office/powerpoint/2010/main" val="3889554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Preferred, or “Chief”, Source</a:t>
            </a:r>
            <a:endParaRPr lang="en-US" b="1" dirty="0"/>
          </a:p>
        </p:txBody>
      </p:sp>
      <p:sp>
        <p:nvSpPr>
          <p:cNvPr id="3" name="Content Placeholder 2"/>
          <p:cNvSpPr>
            <a:spLocks noGrp="1"/>
          </p:cNvSpPr>
          <p:nvPr>
            <p:ph idx="1"/>
          </p:nvPr>
        </p:nvSpPr>
        <p:spPr/>
        <p:txBody>
          <a:bodyPr>
            <a:normAutofit/>
          </a:bodyPr>
          <a:lstStyle/>
          <a:p>
            <a:r>
              <a:rPr lang="en-US" dirty="0" smtClean="0"/>
              <a:t>RDA 2.2.2: Use as the preferred source of information a source forming part of the manifestation itself…</a:t>
            </a:r>
          </a:p>
          <a:p>
            <a:r>
              <a:rPr lang="en-US" dirty="0" smtClean="0"/>
              <a:t>No change from AACR2 for cartographic resources, though a definite change for other types of resources</a:t>
            </a:r>
          </a:p>
          <a:p>
            <a:r>
              <a:rPr lang="en-US" dirty="0" smtClean="0"/>
              <a:t>Preferred source is the entire map, including “housing” (RDA 2.2.2.1)</a:t>
            </a:r>
          </a:p>
          <a:p>
            <a:r>
              <a:rPr lang="en-US" dirty="0" smtClean="0"/>
              <a:t>If information is not on preferred source, turn to other sources, i.e., accompanying material, etc. (see RDA 2.2.4)</a:t>
            </a:r>
          </a:p>
          <a:p>
            <a:pPr marL="0" indent="0">
              <a:buNone/>
            </a:pPr>
            <a:endParaRPr lang="en-US" strike="sngStrike"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CEAL map cataloging workshop, May 1-2, 2017</a:t>
            </a:r>
            <a:endParaRPr lang="en-US" dirty="0"/>
          </a:p>
        </p:txBody>
      </p:sp>
    </p:spTree>
    <p:extLst>
      <p:ext uri="{BB962C8B-B14F-4D97-AF65-F5344CB8AC3E}">
        <p14:creationId xmlns:p14="http://schemas.microsoft.com/office/powerpoint/2010/main" val="3121669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First Question: What Do You Have?</a:t>
            </a:r>
            <a:endParaRPr lang="en-US" b="1" dirty="0"/>
          </a:p>
        </p:txBody>
      </p:sp>
      <p:sp>
        <p:nvSpPr>
          <p:cNvPr id="4" name="Content Placeholder 3"/>
          <p:cNvSpPr>
            <a:spLocks noGrp="1"/>
          </p:cNvSpPr>
          <p:nvPr>
            <p:ph idx="1"/>
          </p:nvPr>
        </p:nvSpPr>
        <p:spPr>
          <a:xfrm>
            <a:off x="1942415" y="1905000"/>
            <a:ext cx="6591985" cy="4006222"/>
          </a:xfrm>
        </p:spPr>
        <p:txBody>
          <a:bodyPr>
            <a:normAutofit fontScale="92500" lnSpcReduction="20000"/>
          </a:bodyPr>
          <a:lstStyle/>
          <a:p>
            <a:pPr marL="0" indent="0">
              <a:buNone/>
            </a:pPr>
            <a:r>
              <a:rPr lang="en-US" dirty="0" smtClean="0"/>
              <a:t>Fixed Fields:</a:t>
            </a:r>
          </a:p>
          <a:p>
            <a:pPr marL="0" indent="0">
              <a:buNone/>
            </a:pPr>
            <a:r>
              <a:rPr lang="en-US" dirty="0" smtClean="0"/>
              <a:t>All cartographic resources are coded Type “e”. (see formal definition of code in OCLC Bib. Formats and Standards) </a:t>
            </a:r>
          </a:p>
          <a:p>
            <a:pPr marL="0" indent="0">
              <a:buNone/>
            </a:pPr>
            <a:r>
              <a:rPr lang="en-US" dirty="0" smtClean="0"/>
              <a:t>Different types of cartographic resources include:</a:t>
            </a:r>
          </a:p>
          <a:p>
            <a:r>
              <a:rPr lang="en-US" dirty="0" smtClean="0"/>
              <a:t>Atlas – collection of maps intended to be used like a book and shelve together </a:t>
            </a:r>
          </a:p>
          <a:p>
            <a:r>
              <a:rPr lang="en-US" dirty="0" smtClean="0"/>
              <a:t>Single map </a:t>
            </a:r>
            <a:r>
              <a:rPr lang="en-US" dirty="0" smtClean="0">
                <a:solidFill>
                  <a:prstClr val="black">
                    <a:lumMod val="75000"/>
                    <a:lumOff val="25000"/>
                  </a:prstClr>
                </a:solidFill>
              </a:rPr>
              <a:t>– I</a:t>
            </a:r>
            <a:r>
              <a:rPr lang="en-US" dirty="0" smtClean="0"/>
              <a:t>llustrative </a:t>
            </a:r>
            <a:r>
              <a:rPr lang="en-US" dirty="0"/>
              <a:t>content consisting of a representation, normally to scale and on a two-dimensional medium, of a selection of material or abstract features on, or in relation to, the surface of </a:t>
            </a:r>
            <a:r>
              <a:rPr lang="en-US" dirty="0" smtClean="0"/>
              <a:t>the Earth</a:t>
            </a:r>
            <a:r>
              <a:rPr lang="en-US" dirty="0"/>
              <a:t>, another celestial body, or an imaginary place.</a:t>
            </a:r>
            <a:endParaRPr lang="en-US" dirty="0" smtClean="0"/>
          </a:p>
          <a:p>
            <a:r>
              <a:rPr lang="en-US" dirty="0" smtClean="0"/>
              <a:t>Single map on multiple sheets – can be printed on two or more sheets but usually twelve or less, published/issued together, have incomplete borders, and have the main title and legend on one of the sheets</a:t>
            </a:r>
          </a:p>
          <a:p>
            <a:pPr>
              <a:buFont typeface="Courier New" pitchFamily="49" charset="0"/>
              <a:buChar char="o"/>
            </a:pPr>
            <a:endParaRPr lang="en-US" dirty="0"/>
          </a:p>
        </p:txBody>
      </p:sp>
      <p:sp>
        <p:nvSpPr>
          <p:cNvPr id="2" name="Footer Placeholder 1"/>
          <p:cNvSpPr>
            <a:spLocks noGrp="1"/>
          </p:cNvSpPr>
          <p:nvPr>
            <p:ph type="ftr" sz="quarter" idx="11"/>
          </p:nvPr>
        </p:nvSpPr>
        <p:spPr/>
        <p:txBody>
          <a:bodyPr/>
          <a:lstStyle/>
          <a:p>
            <a:r>
              <a:rPr lang="en-US" dirty="0"/>
              <a:t>CEAL map cataloging workshop, May 1-2, 2017</a:t>
            </a:r>
          </a:p>
          <a:p>
            <a:endParaRPr lang="en-US" dirty="0"/>
          </a:p>
        </p:txBody>
      </p:sp>
    </p:spTree>
    <p:extLst>
      <p:ext uri="{BB962C8B-B14F-4D97-AF65-F5344CB8AC3E}">
        <p14:creationId xmlns:p14="http://schemas.microsoft.com/office/powerpoint/2010/main" val="814631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5456</TotalTime>
  <Words>10711</Words>
  <Application>Microsoft Office PowerPoint</Application>
  <PresentationFormat>On-screen Show (4:3)</PresentationFormat>
  <Paragraphs>823</Paragraphs>
  <Slides>65</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Century Gothic</vt:lpstr>
      <vt:lpstr>Courier New</vt:lpstr>
      <vt:lpstr>Times New Roman</vt:lpstr>
      <vt:lpstr>Wingdings 3</vt:lpstr>
      <vt:lpstr>Wisp</vt:lpstr>
      <vt:lpstr>Core Aspects of Cataloging Cartographic Resources </vt:lpstr>
      <vt:lpstr>WEBINAR OBJECTIVES</vt:lpstr>
      <vt:lpstr>DAY ONE: Guiding Principles, Tools, Titles and More</vt:lpstr>
      <vt:lpstr>Key Principles for Cataloging Cartographic Resources </vt:lpstr>
      <vt:lpstr>Key Principles for Cataloging Cartographic Resources cont’d.</vt:lpstr>
      <vt:lpstr>Types of Maps and Impact on Description</vt:lpstr>
      <vt:lpstr>RESOURCES</vt:lpstr>
      <vt:lpstr>Preferred, or “Chief”, Source</vt:lpstr>
      <vt:lpstr>First Question: What Do You Have?</vt:lpstr>
      <vt:lpstr>What Do You Have? (cont.)</vt:lpstr>
      <vt:lpstr>Fixed Fields for Cartographic Resources</vt:lpstr>
      <vt:lpstr>006 and 007 fields</vt:lpstr>
      <vt:lpstr>Title Proper</vt:lpstr>
      <vt:lpstr>Title Elements Specfic to Maps</vt:lpstr>
      <vt:lpstr>Single Title Example</vt:lpstr>
      <vt:lpstr>Physical Locations Where Title May Appear</vt:lpstr>
      <vt:lpstr>Choosing Title Proper</vt:lpstr>
      <vt:lpstr>Choosing Title Proper… Continued</vt:lpstr>
      <vt:lpstr>Two Titles Example</vt:lpstr>
      <vt:lpstr>Statement of Responsibility: Cartographic Situation</vt:lpstr>
      <vt:lpstr>Statement of Responsibility According to RDA</vt:lpstr>
      <vt:lpstr>Cartographic Editions </vt:lpstr>
      <vt:lpstr>264 Field</vt:lpstr>
      <vt:lpstr>264 Field: Indicator Values</vt:lpstr>
      <vt:lpstr>264 Field Examples </vt:lpstr>
      <vt:lpstr>Searching for Matching Copy: General Considerations</vt:lpstr>
      <vt:lpstr>Searching for Matching Copy: Strategies</vt:lpstr>
      <vt:lpstr>Searching for Matching Copy: Methodology</vt:lpstr>
      <vt:lpstr>Searching for Matching Copy: What’s a Match?</vt:lpstr>
      <vt:lpstr>Day One Wrapup</vt:lpstr>
      <vt:lpstr>DAY TWO: Working with Scale and Dealing with Dimensions</vt:lpstr>
      <vt:lpstr>WEBINAR OBJECTIVES</vt:lpstr>
      <vt:lpstr>255 FIELD - CARTOGRAPHIC MATHEMATICAL DATA</vt:lpstr>
      <vt:lpstr>Scale Statement Forms: When Present</vt:lpstr>
      <vt:lpstr>Scale Statement Forms Continued</vt:lpstr>
      <vt:lpstr>Map Scale </vt:lpstr>
      <vt:lpstr>REPRESENTATIVE FRACTION: From a Verbal Statement</vt:lpstr>
      <vt:lpstr>REPRESENTATIVE FRACTION: From a Bar Scale on the Map</vt:lpstr>
      <vt:lpstr>SCALE PHRASES</vt:lpstr>
      <vt:lpstr>Not Drawn to Scale Example</vt:lpstr>
      <vt:lpstr>Summary of Scale Statements and Supplied Scale Statements</vt:lpstr>
      <vt:lpstr>255 $b - Projection</vt:lpstr>
      <vt:lpstr>255 $c - Coordinates</vt:lpstr>
      <vt:lpstr>255 $c – Coordinates and How to Record Them</vt:lpstr>
      <vt:lpstr>300 PHYSICAL DESCRIPTION: Extent</vt:lpstr>
      <vt:lpstr>300 PHYSICAL DESCRIPTION: Other Physical Details</vt:lpstr>
      <vt:lpstr>300 PHYSICAL DESCRIPTION: Other Physical Details (cont’d.)</vt:lpstr>
      <vt:lpstr>300 PHYSICAL DESCRIPTION: How to Measure a Map Correctly</vt:lpstr>
      <vt:lpstr>300 PHYSICAL DESCRIPTION: Dimensions</vt:lpstr>
      <vt:lpstr>300 PHYSICAL DESCRIPTION: Dimensions example</vt:lpstr>
      <vt:lpstr>300 PHYSICAL DESCRIPTION: Dimensions example</vt:lpstr>
      <vt:lpstr>300 PHYSICAL DESCRIPTION: Dimension example</vt:lpstr>
      <vt:lpstr>33X fields</vt:lpstr>
      <vt:lpstr>33X Fields: A Way to Remember Each</vt:lpstr>
      <vt:lpstr>33X fields [cartographic examples]</vt:lpstr>
      <vt:lpstr>33x fields (continued)</vt:lpstr>
      <vt:lpstr>MAP RECORD EXAMPLES</vt:lpstr>
      <vt:lpstr>MAP RECORD EXAMPLE</vt:lpstr>
      <vt:lpstr>MAP RECORD EXAMPLE, cont.</vt:lpstr>
      <vt:lpstr>MAP RECORD EXAMPLE</vt:lpstr>
      <vt:lpstr>MAP RECORD EXAMPLE, cont.</vt:lpstr>
      <vt:lpstr>Webinar Summary and Concluding Remarks</vt:lpstr>
      <vt:lpstr>Acknowledgements</vt:lpstr>
      <vt:lpstr>Thank You For Listening Feel Free to Contact Me!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 map cataloging webinar</dc:title>
  <dc:creator>Susan Moore</dc:creator>
  <cp:lastModifiedBy>Mieko Mazza</cp:lastModifiedBy>
  <cp:revision>289</cp:revision>
  <dcterms:created xsi:type="dcterms:W3CDTF">2012-06-17T20:20:38Z</dcterms:created>
  <dcterms:modified xsi:type="dcterms:W3CDTF">2017-05-10T20:09:00Z</dcterms:modified>
</cp:coreProperties>
</file>